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27"/>
  </p:notesMasterIdLst>
  <p:sldIdLst>
    <p:sldId id="299" r:id="rId2"/>
    <p:sldId id="393" r:id="rId3"/>
    <p:sldId id="394" r:id="rId4"/>
    <p:sldId id="339" r:id="rId5"/>
    <p:sldId id="288" r:id="rId6"/>
    <p:sldId id="355" r:id="rId7"/>
    <p:sldId id="318" r:id="rId8"/>
    <p:sldId id="356" r:id="rId9"/>
    <p:sldId id="323" r:id="rId10"/>
    <p:sldId id="357" r:id="rId11"/>
    <p:sldId id="325" r:id="rId12"/>
    <p:sldId id="35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29" r:id="rId24"/>
    <p:sldId id="430" r:id="rId25"/>
    <p:sldId id="418" r:id="rId26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1F2DB7"/>
    <a:srgbClr val="FFFF66"/>
    <a:srgbClr val="DA89FF"/>
    <a:srgbClr val="CC99FF"/>
    <a:srgbClr val="D8CDFF"/>
    <a:srgbClr val="FFCCFF"/>
    <a:srgbClr val="59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4660"/>
  </p:normalViewPr>
  <p:slideViewPr>
    <p:cSldViewPr>
      <p:cViewPr varScale="1">
        <p:scale>
          <a:sx n="108" d="100"/>
          <a:sy n="108" d="100"/>
        </p:scale>
        <p:origin x="758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AA636186-98E7-4F36-938E-FB74ECE248DC}" type="datetimeFigureOut">
              <a:rPr lang="en-US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A5CB2A3-0039-4A34-B623-E026C7F77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85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FA8F3-609E-4F1D-B32C-6C71584C02C2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FF9705-F152-473E-959A-E0D709CB2689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02D15A-DF0E-4599-82E6-78A9D399B0A7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13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994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02D15A-DF0E-4599-82E6-78A9D399B0A7}" type="slidenum">
              <a:rPr lang="en-GB" smtClean="0"/>
              <a:pPr/>
              <a:t>14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98008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15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619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02D15A-DF0E-4599-82E6-78A9D399B0A7}" type="slidenum">
              <a:rPr lang="en-GB" smtClean="0"/>
              <a:pPr/>
              <a:t>16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06425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17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51803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02D15A-DF0E-4599-82E6-78A9D399B0A7}" type="slidenum">
              <a:rPr lang="en-GB" smtClean="0"/>
              <a:pPr/>
              <a:t>18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77214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19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3749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BC2EE-548B-4192-8956-EFBA9A45349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02D15A-DF0E-4599-82E6-78A9D399B0A7}" type="slidenum">
              <a:rPr lang="en-GB" smtClean="0"/>
              <a:pPr/>
              <a:t>20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590519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21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65632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02D15A-DF0E-4599-82E6-78A9D399B0A7}" type="slidenum">
              <a:rPr lang="en-GB" smtClean="0"/>
              <a:pPr/>
              <a:t>22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32822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23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936556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02D15A-DF0E-4599-82E6-78A9D399B0A7}" type="slidenum">
              <a:rPr lang="en-GB" smtClean="0"/>
              <a:pPr/>
              <a:t>24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44752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68039-2AD9-4615-A5E2-BD49E0B6FEF4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D8B117-1212-4937-A0AF-39BBCBCF5988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54BFE-3D16-413C-84ED-30216376B206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59E612-779A-4256-9E20-B77EF11AFE4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4B46B4-F137-4391-87C2-4154BAB01E46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929C4E-A370-40D7-BD0D-1BD648833D02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DA0EB1-20B3-42A4-B877-630EBC6ED796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0F1AE-8BC0-4A05-B114-736C0D250EF4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pPr>
              <a:defRPr/>
            </a:pPr>
            <a:fld id="{2F3BCC2F-7EC5-445E-9BA1-8D9F9A59C77C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pPr>
              <a:defRPr/>
            </a:pPr>
            <a:fld id="{CA693F26-0DAA-492D-935F-E1E8A61D48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159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1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36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8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73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5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457200"/>
            <a:ext cx="1503758" cy="3886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457200"/>
            <a:ext cx="5811443" cy="38862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5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22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57D46-F979-44FA-9DF0-2E7D7B4D8039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07D40-B780-4C61-A4CB-72987022ED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34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9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371B-6F74-499A-821D-3BDD17B487CC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6CDFA-3402-48F3-9965-E88038C41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056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A0C43-F0C1-4ABE-9678-F3B5B3017A90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226E4-6F63-465B-BA74-A1DD25E9DB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971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1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66BDC-F71F-456F-8602-191CB4DD7DF6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E5DA-5818-41D9-8329-99F98D4809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98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accent2">
                <a:lumMod val="40000"/>
                <a:lumOff val="60000"/>
              </a:schemeClr>
            </a:gs>
            <a:gs pos="4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98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1" y="3363838"/>
            <a:ext cx="9144000" cy="696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LOCAL COUNCIL ELECTIONS 2023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7854"/>
            <a:ext cx="9144000" cy="1224136"/>
          </a:xfrm>
        </p:spPr>
        <p:txBody>
          <a:bodyPr tIns="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Welcome to the 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45" y="559767"/>
            <a:ext cx="3091472" cy="191957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57"/>
              </p:ext>
            </p:extLst>
          </p:nvPr>
        </p:nvGraphicFramePr>
        <p:xfrm>
          <a:off x="-36152" y="-13287"/>
          <a:ext cx="9180152" cy="543855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8352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3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cont’d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10.75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256.75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28.08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284.83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-173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169.50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13.14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182.64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23981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223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000723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93235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4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27.74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924.09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1053.11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3.61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411.21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967.18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17.13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613.71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14.15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254.56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1079.52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56474"/>
              </p:ext>
            </p:extLst>
          </p:nvPr>
        </p:nvGraphicFramePr>
        <p:xfrm>
          <a:off x="0" y="0"/>
          <a:ext cx="9144000" cy="530626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35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4 cont’d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9.9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294.73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-182.64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490.43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0804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08823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9845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43774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5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29.83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953.92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57.54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1110.65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40.37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451.58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967.43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20.79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634.50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-254.56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49.65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1129.17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9055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468866"/>
              </p:ext>
            </p:extLst>
          </p:nvPr>
        </p:nvGraphicFramePr>
        <p:xfrm>
          <a:off x="0" y="0"/>
          <a:ext cx="9144000" cy="530626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35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5 cont’d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17.36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312.09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491.43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200393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21950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933700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4470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91510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6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65.61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1019.53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46.37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1157.02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37.16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488.74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968.43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55.36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689.86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35.24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1164.41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5116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166851"/>
              </p:ext>
            </p:extLst>
          </p:nvPr>
        </p:nvGraphicFramePr>
        <p:xfrm>
          <a:off x="0" y="0"/>
          <a:ext cx="9144000" cy="530626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35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6 cont’d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-312.09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501.43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58960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5037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9027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82372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7426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7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155.40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1174.93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1206.45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-488.74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1217.18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973.43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97.89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787.75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30.54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1194.95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75883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27640"/>
              </p:ext>
            </p:extLst>
          </p:nvPr>
        </p:nvGraphicFramePr>
        <p:xfrm>
          <a:off x="0" y="0"/>
          <a:ext cx="9144000" cy="530626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35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7 cont’d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557.43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94302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44768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06517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11836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051838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8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1208.93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1217.45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1401.18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1201.43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23.18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810.93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1198.95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51789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468313" y="1319213"/>
            <a:ext cx="78533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/>
          <a:lstStyle/>
          <a:p>
            <a:pPr marL="0" lvl="1" eaLnBrk="0" hangingPunct="0"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endParaRPr lang="en-GB" sz="4000" b="1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496" y="555526"/>
            <a:ext cx="91085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Turnout Statement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Sperrin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895270"/>
              </p:ext>
            </p:extLst>
          </p:nvPr>
        </p:nvGraphicFramePr>
        <p:xfrm>
          <a:off x="1414964" y="2067694"/>
          <a:ext cx="60960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electorate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19143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votes polled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11995</a:t>
                      </a:r>
                      <a:endParaRPr lang="en-GB" sz="2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% turnout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62.66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01298"/>
              </p:ext>
            </p:extLst>
          </p:nvPr>
        </p:nvGraphicFramePr>
        <p:xfrm>
          <a:off x="0" y="0"/>
          <a:ext cx="9144000" cy="5320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35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8 cont’d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-557.43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1864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94469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923905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92825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435025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9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361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1569.93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127.61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1345.06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1412.43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1206.43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-810.93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78.69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1277.64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75354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37836"/>
              </p:ext>
            </p:extLst>
          </p:nvPr>
        </p:nvGraphicFramePr>
        <p:xfrm>
          <a:off x="0" y="0"/>
          <a:ext cx="9144000" cy="530626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35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9 cont’d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1893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196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668453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6111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572851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10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-92.93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69.85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1414.91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1412.98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1.65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1208.08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20.35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1297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4927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88274"/>
              </p:ext>
            </p:extLst>
          </p:nvPr>
        </p:nvGraphicFramePr>
        <p:xfrm>
          <a:off x="0" y="0"/>
          <a:ext cx="9144000" cy="530626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35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10 cont’d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2968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2849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540735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5929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305226"/>
            <a:ext cx="9108504" cy="696913"/>
          </a:xfrm>
        </p:spPr>
        <p:txBody>
          <a:bodyPr tIns="0" bIns="0" rtlCol="0" anchor="b">
            <a:normAutofit/>
          </a:bodyPr>
          <a:lstStyle/>
          <a:p>
            <a:pPr defTabSz="91281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b="1" cap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Declaration of Result</a:t>
            </a:r>
            <a:endParaRPr lang="en-GB" b="1" cap="none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005" y="1131590"/>
            <a:ext cx="8316415" cy="3214688"/>
          </a:xfrm>
        </p:spPr>
        <p:txBody>
          <a:bodyPr tIns="0" bIns="0" rtlCol="0" anchor="b">
            <a:normAutofit/>
          </a:bodyPr>
          <a:lstStyle/>
          <a:p>
            <a:pPr algn="l"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following candidates have been duly elected in the </a:t>
            </a:r>
            <a:r>
              <a:rPr lang="en-GB" sz="2000" b="1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Sperrin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electoral area</a:t>
            </a: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785566"/>
              </p:ext>
            </p:extLst>
          </p:nvPr>
        </p:nvGraphicFramePr>
        <p:xfrm>
          <a:off x="971600" y="1995686"/>
          <a:ext cx="73448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 Name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 Boggs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Fergal Leonard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Brian Harte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Jason Barr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Raymond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Barr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Allan Bresland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Gallagher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7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712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843558"/>
            <a:ext cx="7854950" cy="3248025"/>
          </a:xfrm>
        </p:spPr>
        <p:txBody>
          <a:bodyPr tIns="0" bIns="0" rtlCol="0" anchor="b">
            <a:noAutofit/>
          </a:bodyPr>
          <a:lstStyle/>
          <a:p>
            <a:pPr algn="l" defTabSz="912813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adjudication of </a:t>
            </a:r>
            <a:r>
              <a:rPr lang="en-GB" sz="36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GB" sz="36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oubtful ballot papers </a:t>
            </a: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the </a:t>
            </a:r>
            <a:r>
              <a:rPr lang="en-GB" sz="3600" b="1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Sperrin</a:t>
            </a: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District Electoral Area will commence in 10 minutes.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33950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First Stage Results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Sperrin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404608"/>
              </p:ext>
            </p:extLst>
          </p:nvPr>
        </p:nvGraphicFramePr>
        <p:xfrm>
          <a:off x="1691680" y="1923678"/>
          <a:ext cx="6192688" cy="266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ballot papers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11995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Valid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11812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Invalid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183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Quota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1477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836569"/>
              </p:ext>
            </p:extLst>
          </p:nvPr>
        </p:nvGraphicFramePr>
        <p:xfrm>
          <a:off x="0" y="0"/>
          <a:ext cx="9144001" cy="4739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5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49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5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87294"/>
              </p:ext>
            </p:extLst>
          </p:nvPr>
        </p:nvGraphicFramePr>
        <p:xfrm>
          <a:off x="0" y="0"/>
          <a:ext cx="9144000" cy="514349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5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856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6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Cont’d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6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6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6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6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6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136507"/>
                  </a:ext>
                </a:extLst>
              </a:tr>
              <a:tr h="2866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072942"/>
                  </a:ext>
                </a:extLst>
              </a:tr>
              <a:tr h="2866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139403"/>
                  </a:ext>
                </a:extLst>
              </a:tr>
              <a:tr h="286660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660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9577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2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36.75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847.75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1014.75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-516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390.50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559.50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233.75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1065.50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248705"/>
              </p:ext>
            </p:extLst>
          </p:nvPr>
        </p:nvGraphicFramePr>
        <p:xfrm>
          <a:off x="0" y="0"/>
          <a:ext cx="9144000" cy="531540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35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2 cont’d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Kelly, Patsy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10.75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256.75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Leonard, Fergal 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Meanman, Darán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169.50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Miller, Glen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489.25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048352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181863"/>
                  </a:ext>
                </a:extLst>
              </a:tr>
              <a:tr h="3020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4887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48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5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439943"/>
              </p:ext>
            </p:extLst>
          </p:nvPr>
        </p:nvGraphicFramePr>
        <p:xfrm>
          <a:off x="0" y="0"/>
          <a:ext cx="9180152" cy="4709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9502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Sperrin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19143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3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11995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62.66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11812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Jason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36.75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847.75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48.60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896.35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Barr, Raymond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1014.75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9.36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1024.11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Boggs,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-516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Boyle, Mel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390.50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407.60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Bresland, Allan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Devenney, Maurice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964.18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Forbes, Tommy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559.50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37.08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596.58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Carol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233.75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6.66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240.41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Gallagher, Paul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1065.50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7.02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1072.52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Harte, Brian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Féin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2848</TotalTime>
  <Words>2407</Words>
  <Application>Microsoft Office PowerPoint</Application>
  <PresentationFormat>On-screen Show (16:9)</PresentationFormat>
  <Paragraphs>1541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Tahoma</vt:lpstr>
      <vt:lpstr>Trebuchet MS</vt:lpstr>
      <vt:lpstr>Tw Cen MT</vt:lpstr>
      <vt:lpstr>Wingdings 2</vt:lpstr>
      <vt:lpstr>Circuit</vt:lpstr>
      <vt:lpstr>   LOCAL COUNCIL ELECTIONS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Declaration of Result</vt:lpstr>
    </vt:vector>
  </TitlesOfParts>
  <Company>EONI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EONI</dc:creator>
  <cp:lastModifiedBy>Paul Jackson</cp:lastModifiedBy>
  <cp:revision>348</cp:revision>
  <dcterms:created xsi:type="dcterms:W3CDTF">2009-06-02T10:02:19Z</dcterms:created>
  <dcterms:modified xsi:type="dcterms:W3CDTF">2023-05-20T12:34:45Z</dcterms:modified>
</cp:coreProperties>
</file>