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4" r:id="rId2"/>
    <p:sldId id="265" r:id="rId3"/>
  </p:sldIdLst>
  <p:sldSz cx="9906000" cy="6858000" type="A4"/>
  <p:notesSz cx="9774238" cy="67246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632" autoAdjust="0"/>
    <p:restoredTop sz="94660"/>
  </p:normalViewPr>
  <p:slideViewPr>
    <p:cSldViewPr snapToGrid="0">
      <p:cViewPr varScale="1">
        <p:scale>
          <a:sx n="37" d="100"/>
          <a:sy n="37" d="100"/>
        </p:scale>
        <p:origin x="93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34867" cy="337754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36190" y="0"/>
            <a:ext cx="4236458" cy="337754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r">
              <a:defRPr sz="1200"/>
            </a:lvl1pPr>
          </a:lstStyle>
          <a:p>
            <a:fld id="{1D4F1491-AF39-431B-BE59-22D183CA6986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8025" y="839788"/>
            <a:ext cx="3278188" cy="2270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61" tIns="45930" rIns="91861" bIns="4593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76788" y="3236668"/>
            <a:ext cx="7820663" cy="2647601"/>
          </a:xfrm>
          <a:prstGeom prst="rect">
            <a:avLst/>
          </a:prstGeom>
        </p:spPr>
        <p:txBody>
          <a:bodyPr vert="horz" lIns="91861" tIns="45930" rIns="91861" bIns="4593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86897"/>
            <a:ext cx="4234867" cy="337754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36190" y="6386897"/>
            <a:ext cx="4236458" cy="337754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r">
              <a:defRPr sz="1200"/>
            </a:lvl1pPr>
          </a:lstStyle>
          <a:p>
            <a:fld id="{4F0112DC-FFF6-4A14-B08B-CED08CC29B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23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906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291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601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15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910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152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51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001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353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934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88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E4218-1863-4262-8B15-5EB6BE87A29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811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3">
            <a:extLst>
              <a:ext uri="{FF2B5EF4-FFF2-40B4-BE49-F238E27FC236}">
                <a16:creationId xmlns:a16="http://schemas.microsoft.com/office/drawing/2014/main" id="{A9743D22-EA23-5E32-A771-7D88532959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056"/>
          <a:stretch>
            <a:fillRect/>
          </a:stretch>
        </p:blipFill>
        <p:spPr>
          <a:xfrm>
            <a:off x="38009" y="6281887"/>
            <a:ext cx="9867991" cy="57611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C598E9D-2FFB-B89C-D91A-988A9C720E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904574" cy="717976"/>
          </a:xfrm>
          <a:prstGeom prst="rect">
            <a:avLst/>
          </a:prstGeom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8E616EC-FB0B-1CE5-504D-8EEA4DF4A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224059"/>
              </p:ext>
            </p:extLst>
          </p:nvPr>
        </p:nvGraphicFramePr>
        <p:xfrm>
          <a:off x="454304" y="793102"/>
          <a:ext cx="9032552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069">
                  <a:extLst>
                    <a:ext uri="{9D8B030D-6E8A-4147-A177-3AD203B41FA5}">
                      <a16:colId xmlns:a16="http://schemas.microsoft.com/office/drawing/2014/main" val="1636958512"/>
                    </a:ext>
                  </a:extLst>
                </a:gridCol>
                <a:gridCol w="1130330">
                  <a:extLst>
                    <a:ext uri="{9D8B030D-6E8A-4147-A177-3AD203B41FA5}">
                      <a16:colId xmlns:a16="http://schemas.microsoft.com/office/drawing/2014/main" val="3329864712"/>
                    </a:ext>
                  </a:extLst>
                </a:gridCol>
                <a:gridCol w="1127808">
                  <a:extLst>
                    <a:ext uri="{9D8B030D-6E8A-4147-A177-3AD203B41FA5}">
                      <a16:colId xmlns:a16="http://schemas.microsoft.com/office/drawing/2014/main" val="1938398656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6127325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233228870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3027584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599993539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375695988"/>
                    </a:ext>
                  </a:extLst>
                </a:gridCol>
              </a:tblGrid>
              <a:tr h="274203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584522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r>
                        <a:rPr lang="en-GB" sz="1600" dirty="0"/>
                        <a:t>6.30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LANE 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PRIVATE 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LANE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803779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r>
                        <a:rPr lang="en-GB" sz="1600" dirty="0"/>
                        <a:t>7.30 – 9.30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962088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  <a:endParaRPr kumimoji="0" lang="en-GB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LANE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21932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10.00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  <a:p>
                      <a:pPr algn="ctr"/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AQUA AEROBICS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642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11.00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86669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131715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</a:t>
                      </a:r>
                      <a:r>
                        <a:rPr lang="en-GB" sz="1400" dirty="0"/>
                        <a:t>* </a:t>
                      </a:r>
                      <a:r>
                        <a:rPr lang="en-GB" sz="800" dirty="0"/>
                        <a:t>40 mins</a:t>
                      </a:r>
                      <a:r>
                        <a:rPr lang="en-GB" sz="1400" dirty="0"/>
                        <a:t> 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59825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STAFF TRAINING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PRIVATE </a:t>
                      </a:r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74985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706770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200" dirty="0"/>
                        <a:t>4.30 – 5.20 INCLUSIVE SESSION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57510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87211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6.00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  <a:p>
                      <a:pPr algn="ctr"/>
                      <a:endParaRPr lang="en-GB" sz="2000" dirty="0"/>
                    </a:p>
                    <a:p>
                      <a:pPr algn="ctr"/>
                      <a:r>
                        <a:rPr lang="en-GB" sz="2000" dirty="0">
                          <a:solidFill>
                            <a:schemeClr val="bg1"/>
                          </a:solidFill>
                        </a:rPr>
                        <a:t>CLOSED</a:t>
                      </a:r>
                      <a:r>
                        <a:rPr lang="en-GB" sz="2000" dirty="0"/>
                        <a:t>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930206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7.00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SWIM FIT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PRIVATE </a:t>
                      </a:r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70330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AQUA AEROBICS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3878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LANE*</a:t>
                      </a:r>
                      <a:r>
                        <a:rPr lang="en-GB" sz="800" dirty="0"/>
                        <a:t>40 mins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 *</a:t>
                      </a:r>
                      <a:r>
                        <a:rPr lang="en-GB" sz="800" dirty="0"/>
                        <a:t> 40 mins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LANE*</a:t>
                      </a:r>
                      <a:r>
                        <a:rPr lang="en-GB" sz="800" dirty="0"/>
                        <a:t> 40 mins </a:t>
                      </a:r>
                      <a:endParaRPr lang="en-GB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88808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682F2C1-AFF3-E0B0-F258-837587DFDA4A}"/>
              </a:ext>
            </a:extLst>
          </p:cNvPr>
          <p:cNvSpPr txBox="1"/>
          <p:nvPr/>
        </p:nvSpPr>
        <p:spPr>
          <a:xfrm>
            <a:off x="3303038" y="370359"/>
            <a:ext cx="4868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alibri Light" panose="020F0302020204030204" pitchFamily="34" charset="0"/>
              </a:rPr>
              <a:t>MAIN POOL TIMETABLE 29</a:t>
            </a:r>
            <a:r>
              <a:rPr lang="en-GB" sz="2000" b="1" baseline="30000" dirty="0">
                <a:latin typeface="Calibri Light" panose="020F0302020204030204" pitchFamily="34" charset="0"/>
              </a:rPr>
              <a:t>th</a:t>
            </a:r>
            <a:r>
              <a:rPr lang="en-GB" sz="2000" b="1" dirty="0">
                <a:latin typeface="Calibri Light" panose="020F0302020204030204" pitchFamily="34" charset="0"/>
              </a:rPr>
              <a:t> 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SEPT – 30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TH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NOV</a:t>
            </a:r>
            <a:endParaRPr lang="en-GB" sz="2000" b="1" dirty="0">
              <a:solidFill>
                <a:srgbClr val="211C56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6422A89-A417-27B3-70C9-DBE0667F56F3}"/>
              </a:ext>
            </a:extLst>
          </p:cNvPr>
          <p:cNvSpPr txBox="1"/>
          <p:nvPr/>
        </p:nvSpPr>
        <p:spPr>
          <a:xfrm>
            <a:off x="7889505" y="470383"/>
            <a:ext cx="22958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FF0000"/>
                </a:solidFill>
              </a:rPr>
              <a:t>Timetable subject to change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3A1065-5E6D-E18D-B06B-1860B0CFAFC8}"/>
              </a:ext>
            </a:extLst>
          </p:cNvPr>
          <p:cNvSpPr txBox="1"/>
          <p:nvPr/>
        </p:nvSpPr>
        <p:spPr>
          <a:xfrm>
            <a:off x="454304" y="6279502"/>
            <a:ext cx="39963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LANE SESSIONS – 55 Minutes unless stated otherwise</a:t>
            </a:r>
          </a:p>
          <a:p>
            <a:r>
              <a:rPr lang="en-GB" sz="1100" dirty="0"/>
              <a:t>PUBLIC SESSION – 50 Minutes</a:t>
            </a:r>
          </a:p>
        </p:txBody>
      </p:sp>
    </p:spTree>
    <p:extLst>
      <p:ext uri="{BB962C8B-B14F-4D97-AF65-F5344CB8AC3E}">
        <p14:creationId xmlns:p14="http://schemas.microsoft.com/office/powerpoint/2010/main" val="2353368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B5933-F63F-4B97-B053-A43EE5563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3">
            <a:extLst>
              <a:ext uri="{FF2B5EF4-FFF2-40B4-BE49-F238E27FC236}">
                <a16:creationId xmlns:a16="http://schemas.microsoft.com/office/drawing/2014/main" id="{D4BA6389-83B5-891C-D5B4-A0F99EB5C3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056"/>
          <a:stretch>
            <a:fillRect/>
          </a:stretch>
        </p:blipFill>
        <p:spPr>
          <a:xfrm>
            <a:off x="36583" y="6279502"/>
            <a:ext cx="9867991" cy="57611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14BC701-4C1F-1225-5A24-9FA5A9722C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904574" cy="858416"/>
          </a:xfrm>
          <a:prstGeom prst="rect">
            <a:avLst/>
          </a:prstGeom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5718AD2-164D-23D4-0A15-CF138B3C5E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076433"/>
              </p:ext>
            </p:extLst>
          </p:nvPr>
        </p:nvGraphicFramePr>
        <p:xfrm>
          <a:off x="454304" y="793102"/>
          <a:ext cx="9032552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069">
                  <a:extLst>
                    <a:ext uri="{9D8B030D-6E8A-4147-A177-3AD203B41FA5}">
                      <a16:colId xmlns:a16="http://schemas.microsoft.com/office/drawing/2014/main" val="1636958512"/>
                    </a:ext>
                  </a:extLst>
                </a:gridCol>
                <a:gridCol w="1130330">
                  <a:extLst>
                    <a:ext uri="{9D8B030D-6E8A-4147-A177-3AD203B41FA5}">
                      <a16:colId xmlns:a16="http://schemas.microsoft.com/office/drawing/2014/main" val="3329864712"/>
                    </a:ext>
                  </a:extLst>
                </a:gridCol>
                <a:gridCol w="1127808">
                  <a:extLst>
                    <a:ext uri="{9D8B030D-6E8A-4147-A177-3AD203B41FA5}">
                      <a16:colId xmlns:a16="http://schemas.microsoft.com/office/drawing/2014/main" val="1938398656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6127325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2332288707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393027584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599993539"/>
                    </a:ext>
                  </a:extLst>
                </a:gridCol>
                <a:gridCol w="1129069">
                  <a:extLst>
                    <a:ext uri="{9D8B030D-6E8A-4147-A177-3AD203B41FA5}">
                      <a16:colId xmlns:a16="http://schemas.microsoft.com/office/drawing/2014/main" val="1375695988"/>
                    </a:ext>
                  </a:extLst>
                </a:gridCol>
              </a:tblGrid>
              <a:tr h="274203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THUR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58452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6.30 – 7.30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803779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7.30 – 8.55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315658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21932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3642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86669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SCHOOLS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131715"/>
                  </a:ext>
                </a:extLst>
              </a:tr>
              <a:tr h="276691">
                <a:tc>
                  <a:txBody>
                    <a:bodyPr/>
                    <a:lstStyle/>
                    <a:p>
                      <a:r>
                        <a:rPr lang="en-GB" sz="1600" dirty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59825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STAFF TRAINING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749857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3.00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706770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200" dirty="0"/>
                        <a:t>4.30 – 5.20 INCLUSIVE SESSION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575102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87211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6.00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LESSONS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  <a:p>
                      <a:pPr algn="ctr"/>
                      <a:endParaRPr lang="en-GB" sz="2000" dirty="0"/>
                    </a:p>
                    <a:p>
                      <a:pPr algn="ctr"/>
                      <a:r>
                        <a:rPr lang="en-GB" sz="2000" dirty="0">
                          <a:solidFill>
                            <a:schemeClr val="bg1"/>
                          </a:solidFill>
                        </a:rPr>
                        <a:t>CLOSED</a:t>
                      </a:r>
                      <a:r>
                        <a:rPr lang="en-GB" sz="2000" dirty="0"/>
                        <a:t>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930206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7.00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PRIVATE </a:t>
                      </a:r>
                      <a:endParaRPr lang="en-GB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PRIVATE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703303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PUBLIC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38781"/>
                  </a:ext>
                </a:extLst>
              </a:tr>
              <a:tr h="274203">
                <a:tc>
                  <a:txBody>
                    <a:bodyPr/>
                    <a:lstStyle/>
                    <a:p>
                      <a:r>
                        <a:rPr lang="en-GB" sz="1600" dirty="0"/>
                        <a:t>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CLOSED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88808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56FA22E-9CF7-4264-F59E-88ADD0F193FC}"/>
              </a:ext>
            </a:extLst>
          </p:cNvPr>
          <p:cNvSpPr txBox="1"/>
          <p:nvPr/>
        </p:nvSpPr>
        <p:spPr>
          <a:xfrm>
            <a:off x="3032450" y="429209"/>
            <a:ext cx="512666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alibri Light" panose="020F0302020204030204" pitchFamily="34" charset="0"/>
              </a:rPr>
              <a:t>LEARNER POOL TIMETABLE 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1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ST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SEPT – 30</a:t>
            </a:r>
            <a:r>
              <a:rPr lang="en-GB" sz="2000" b="1" baseline="30000" dirty="0">
                <a:solidFill>
                  <a:srgbClr val="211C56"/>
                </a:solidFill>
                <a:latin typeface="Calibri Light" panose="020F0302020204030204" pitchFamily="34" charset="0"/>
              </a:rPr>
              <a:t>TH</a:t>
            </a:r>
            <a:r>
              <a:rPr lang="en-GB" sz="2000" b="1" dirty="0">
                <a:solidFill>
                  <a:srgbClr val="211C56"/>
                </a:solidFill>
                <a:latin typeface="Calibri Light" panose="020F0302020204030204" pitchFamily="34" charset="0"/>
              </a:rPr>
              <a:t> NOV </a:t>
            </a:r>
            <a:endParaRPr lang="en-GB" sz="2000" b="1" dirty="0">
              <a:solidFill>
                <a:srgbClr val="211C56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7552FA-7C9F-338C-B0D9-5690EEBC248F}"/>
              </a:ext>
            </a:extLst>
          </p:cNvPr>
          <p:cNvSpPr txBox="1"/>
          <p:nvPr/>
        </p:nvSpPr>
        <p:spPr>
          <a:xfrm>
            <a:off x="7957051" y="531438"/>
            <a:ext cx="2305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rgbClr val="FF0000"/>
                </a:solidFill>
              </a:rPr>
              <a:t>Timetable subject to change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412DF3-58FD-BB21-1F5B-981F35525BE1}"/>
              </a:ext>
            </a:extLst>
          </p:cNvPr>
          <p:cNvSpPr txBox="1"/>
          <p:nvPr/>
        </p:nvSpPr>
        <p:spPr>
          <a:xfrm>
            <a:off x="454304" y="6279502"/>
            <a:ext cx="39963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LANE SESSIONS – 55 Minutes </a:t>
            </a:r>
          </a:p>
          <a:p>
            <a:r>
              <a:rPr lang="en-GB" sz="1100" dirty="0"/>
              <a:t>PUBLIC SESSION – 50 Minutes</a:t>
            </a:r>
          </a:p>
        </p:txBody>
      </p:sp>
    </p:spTree>
    <p:extLst>
      <p:ext uri="{BB962C8B-B14F-4D97-AF65-F5344CB8AC3E}">
        <p14:creationId xmlns:p14="http://schemas.microsoft.com/office/powerpoint/2010/main" val="702938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298</Words>
  <Application>Microsoft Office PowerPoint</Application>
  <PresentationFormat>A4 Paper (210x297 mm)</PresentationFormat>
  <Paragraphs>241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tempreception</dc:creator>
  <cp:lastModifiedBy>Megan Anderson</cp:lastModifiedBy>
  <cp:revision>146</cp:revision>
  <cp:lastPrinted>2025-08-17T11:29:50Z</cp:lastPrinted>
  <dcterms:created xsi:type="dcterms:W3CDTF">2018-04-06T13:43:33Z</dcterms:created>
  <dcterms:modified xsi:type="dcterms:W3CDTF">2025-09-23T13:58:50Z</dcterms:modified>
</cp:coreProperties>
</file>