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6858000" cy="9906000" type="A4"/>
  <p:notesSz cx="6669088" cy="9753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C7E7"/>
    <a:srgbClr val="C7EAFE"/>
    <a:srgbClr val="2F1A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03" autoAdjust="0"/>
    <p:restoredTop sz="94660"/>
  </p:normalViewPr>
  <p:slideViewPr>
    <p:cSldViewPr snapToGrid="0">
      <p:cViewPr>
        <p:scale>
          <a:sx n="110" d="100"/>
          <a:sy n="110" d="100"/>
        </p:scale>
        <p:origin x="29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94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426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539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140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893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421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459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91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04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508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79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E4218-1863-4262-8B15-5EB6BE87A293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70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71760"/>
            <a:ext cx="6858000" cy="1134240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57898"/>
              </p:ext>
            </p:extLst>
          </p:nvPr>
        </p:nvGraphicFramePr>
        <p:xfrm>
          <a:off x="269863" y="543032"/>
          <a:ext cx="6286540" cy="19829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73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3961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MORNING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LUNCHTIME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AFTERNOON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EVENING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38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MONDAY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6:00pm to 8:15pm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38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TUESDAY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7:00pm to 8:15pm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138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WEDNESDAY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7:00pm to 8:15pm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138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THURSDAY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7:00pm to 8:15pm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*Aquafit using 1/3 Pool at 7:00pm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138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FRIDAY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6:00pm to 8:15pm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(Autism Inclusive Session)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138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SATURDAY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12:30pm to 5:30pm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595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SUNDAY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9:00am to 5:30pm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10:00am to 5:30pm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10:00am to 5:30pm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170477"/>
              </p:ext>
            </p:extLst>
          </p:nvPr>
        </p:nvGraphicFramePr>
        <p:xfrm>
          <a:off x="269863" y="5607065"/>
          <a:ext cx="6286540" cy="25163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73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4412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MORNING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LUNCHTIME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AFTERNOON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EVENING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39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MONDAY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6:30am to 7:30am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7:30am to 8:30am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8:30am to 9:30am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12:00pm to 12:55pm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6:00pm to 7:00pm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(Fast &amp; Medium Lane Only)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8:30pm to 9:30pm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39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TUESDAY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6:30am to 7:30am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7:30am to 8:30am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8:30am to 9:30am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12:00pm to 12:55pm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6:00pm to 7:00pm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(Fast &amp; Medium Lane Only)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39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WEDNESDAY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6:30am to 7:30am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7:30am to 8:30am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8:30am to 9:30am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12:00pm to 12:55pm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8:30pm to 9:30pm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539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THURSDAY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7:30am to 8:30am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8:30am to 9:30am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12:00pm to 12:55pm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6:00pm to 7:00pm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(Fast &amp; Medium Lane Only)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8:30pm to 9:30pm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539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FRIDAY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6:30am to 7:30am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7:30am to 8:30am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8:30am to 9:30am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12:00pm to 12:55pm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8:30pm to 9:30pm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539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SATURDAY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4:30pm to 5:30pm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(Fast &amp; Medium Lane Only)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539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SUNDAY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4:30pm to 5:30pm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214290" y="8628424"/>
            <a:ext cx="271485" cy="1353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223823" y="312270"/>
            <a:ext cx="41624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211C56"/>
                </a:solidFill>
                <a:latin typeface="Calibri Light" panose="020F0302020204030204" pitchFamily="34" charset="0"/>
              </a:rPr>
              <a:t>Main Pool </a:t>
            </a:r>
            <a:r>
              <a:rPr lang="en-GB" sz="1400" b="1" dirty="0">
                <a:solidFill>
                  <a:srgbClr val="0D8DCD"/>
                </a:solidFill>
              </a:rPr>
              <a:t>Public Swimming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7291" y="5332972"/>
            <a:ext cx="23698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rgbClr val="211C56"/>
                </a:solidFill>
                <a:latin typeface="Calibri Light" panose="020F0302020204030204" pitchFamily="34" charset="0"/>
              </a:rPr>
              <a:t>Lane Swimming </a:t>
            </a:r>
            <a:r>
              <a:rPr lang="en-GB" sz="1400" b="1" dirty="0">
                <a:solidFill>
                  <a:srgbClr val="0D8DCD"/>
                </a:solidFill>
              </a:rPr>
              <a:t>Session Times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14288" y="19882"/>
            <a:ext cx="6286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D8DCD"/>
                </a:solidFill>
                <a:latin typeface="Calibri Light" panose="020F0302020204030204" pitchFamily="34" charset="0"/>
              </a:rPr>
              <a:t>POOL TIMETABLE</a:t>
            </a:r>
            <a:r>
              <a:rPr lang="en-GB" sz="2000" b="1" dirty="0">
                <a:solidFill>
                  <a:srgbClr val="0D8DCD"/>
                </a:solidFill>
              </a:rPr>
              <a:t> </a:t>
            </a:r>
            <a:r>
              <a:rPr lang="en-GB" sz="1400">
                <a:solidFill>
                  <a:srgbClr val="002060"/>
                </a:solidFill>
              </a:rPr>
              <a:t>Monday 23</a:t>
            </a:r>
            <a:r>
              <a:rPr lang="en-GB" sz="1400" baseline="30000">
                <a:solidFill>
                  <a:srgbClr val="002060"/>
                </a:solidFill>
              </a:rPr>
              <a:t>rd</a:t>
            </a:r>
            <a:r>
              <a:rPr lang="en-GB" sz="1400">
                <a:solidFill>
                  <a:srgbClr val="002060"/>
                </a:solidFill>
              </a:rPr>
              <a:t> January </a:t>
            </a:r>
            <a:r>
              <a:rPr lang="en-GB" sz="1400" dirty="0">
                <a:solidFill>
                  <a:srgbClr val="002060"/>
                </a:solidFill>
              </a:rPr>
              <a:t>to Sunday 29</a:t>
            </a:r>
            <a:r>
              <a:rPr lang="en-GB" sz="1400" baseline="30000" dirty="0">
                <a:solidFill>
                  <a:srgbClr val="002060"/>
                </a:solidFill>
              </a:rPr>
              <a:t>th</a:t>
            </a:r>
            <a:r>
              <a:rPr lang="en-GB" sz="1400" dirty="0">
                <a:solidFill>
                  <a:srgbClr val="002060"/>
                </a:solidFill>
              </a:rPr>
              <a:t> March 2026</a:t>
            </a:r>
            <a:endParaRPr lang="en-GB" sz="1600" dirty="0">
              <a:solidFill>
                <a:srgbClr val="00206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94713" y="8182148"/>
            <a:ext cx="515822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700" b="1" dirty="0">
                <a:solidFill>
                  <a:srgbClr val="211C56"/>
                </a:solidFill>
              </a:rPr>
              <a:t>Please note lane swimming sessions must be pre-booked in advanced.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700" b="1" dirty="0">
                <a:solidFill>
                  <a:srgbClr val="211C56"/>
                </a:solidFill>
              </a:rPr>
              <a:t>Lane swimming is only permitted to swimmers aged 12yrs+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700" b="1" dirty="0">
                <a:solidFill>
                  <a:srgbClr val="211C56"/>
                </a:solidFill>
              </a:rPr>
              <a:t>There will be 6 single lanes available for booking and the pool depth will be up to 1.8m;</a:t>
            </a:r>
          </a:p>
          <a:p>
            <a:pPr marL="2057400" lvl="4" indent="-228600">
              <a:buFont typeface="+mj-lt"/>
              <a:buAutoNum type="arabicPeriod"/>
            </a:pPr>
            <a:r>
              <a:rPr lang="en-GB" sz="700" b="1" dirty="0">
                <a:solidFill>
                  <a:srgbClr val="211C56"/>
                </a:solidFill>
              </a:rPr>
              <a:t>Recreational Swimming Lane  </a:t>
            </a:r>
          </a:p>
          <a:p>
            <a:pPr marL="2057400" lvl="4" indent="-228600">
              <a:buFont typeface="+mj-lt"/>
              <a:buAutoNum type="arabicPeriod"/>
            </a:pPr>
            <a:r>
              <a:rPr lang="en-GB" sz="700" b="1" dirty="0">
                <a:solidFill>
                  <a:srgbClr val="211C56"/>
                </a:solidFill>
              </a:rPr>
              <a:t>Medium Swimming Lane – Suitable for anyone who can swim continuously</a:t>
            </a:r>
          </a:p>
          <a:p>
            <a:pPr marL="2057400" lvl="4" indent="-228600">
              <a:buFont typeface="+mj-lt"/>
              <a:buAutoNum type="arabicPeriod"/>
            </a:pPr>
            <a:r>
              <a:rPr lang="en-GB" sz="700" b="1" dirty="0">
                <a:solidFill>
                  <a:srgbClr val="211C56"/>
                </a:solidFill>
              </a:rPr>
              <a:t>Fast Swimming  Lane  - Suitable for anyone swimming 25 secs a length or less</a:t>
            </a:r>
          </a:p>
          <a:p>
            <a:r>
              <a:rPr lang="en-GB" sz="1000" b="1" dirty="0">
                <a:solidFill>
                  <a:srgbClr val="211C56"/>
                </a:solidFill>
                <a:latin typeface="+mj-lt"/>
              </a:rPr>
              <a:t>		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35716" y="4864773"/>
            <a:ext cx="638656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700" b="1" dirty="0">
                <a:solidFill>
                  <a:srgbClr val="002060"/>
                </a:solidFill>
              </a:rPr>
              <a:t>Please note sessions are rolling 15min sessions and numbers are limited.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700" b="1" dirty="0">
                <a:solidFill>
                  <a:srgbClr val="002060"/>
                </a:solidFill>
              </a:rPr>
              <a:t>The Learner Pool will have a strict number limit however the Main Pool will have an area set at 0.8m.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700" b="1" dirty="0">
                <a:solidFill>
                  <a:srgbClr val="002060"/>
                </a:solidFill>
                <a:cs typeface="Calibri" panose="020F0502020204030204" pitchFamily="34" charset="0"/>
              </a:rPr>
              <a:t>Children under 8 must be accompanied by a responsible person aged 16 or over.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700" b="1" dirty="0">
                <a:solidFill>
                  <a:srgbClr val="002060"/>
                </a:solidFill>
                <a:cs typeface="Calibri" panose="020F0502020204030204" pitchFamily="34" charset="0"/>
              </a:rPr>
              <a:t>Friday 7:00pm to 8:30pm Autism Inclusive session for anyone with Additional Needs such as Autism, numbers are reduced and PA’s will be kept to a minimum</a:t>
            </a:r>
            <a:r>
              <a:rPr lang="en-GB" sz="800" b="1" dirty="0">
                <a:solidFill>
                  <a:srgbClr val="002060"/>
                </a:solidFill>
                <a:latin typeface="+mj-lt"/>
                <a:cs typeface="Calibri" panose="020F0502020204030204" pitchFamily="34" charset="0"/>
              </a:rPr>
              <a:t>. </a:t>
            </a:r>
            <a:r>
              <a:rPr lang="en-GB" sz="800" b="1" dirty="0">
                <a:solidFill>
                  <a:srgbClr val="211C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sz="1000" b="1" dirty="0">
                <a:solidFill>
                  <a:srgbClr val="211C56"/>
                </a:solidFill>
                <a:latin typeface="+mj-lt"/>
              </a:rPr>
              <a:t>	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16ADCAE-55B8-C872-D0AE-DFD756A84D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008162"/>
              </p:ext>
            </p:extLst>
          </p:nvPr>
        </p:nvGraphicFramePr>
        <p:xfrm>
          <a:off x="269863" y="2742039"/>
          <a:ext cx="6286540" cy="2109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73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73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5371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MORNING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LUNCHTIME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AFTERNOON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EVENING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997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MONDAY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9:00am to 10:00am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12:00pm to 12:55pm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6:00pm to 8:15pm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8:30pm to 9:30pm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997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TUESDAY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9:00am to 10:00am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12:00pm to 12:55pm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4:00pm to 8:15pm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8:30pm to 9:30pm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355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WEDNESDAY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8:30am to 9:30am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12:00pm to 12:55pm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2:30pm to 3:15pm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7:00pm to 8:15pm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8:30pm to 9:30pm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5997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THURSDAY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8:30am to 9:30am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12:00pm to 12:55pm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6:00pm to 8:15pm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8:30pm to 9:30pm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5841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FRIDAY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9:00am to 10:00am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12:00pm to 12:55pm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6:00pm to 8:15pm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(Autism Inclusive Session)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8:30pm to 9:30pm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217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SATURDAY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2:00pm to 5:30pm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(Pool at 1.2m 4:30pm to 5:30pm)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217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SUNDAY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9:00am</a:t>
                      </a:r>
                      <a:r>
                        <a:rPr lang="en-GB" sz="7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5:30pm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9:00am</a:t>
                      </a:r>
                      <a:r>
                        <a:rPr lang="en-GB" sz="7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5:30pm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9:00am</a:t>
                      </a:r>
                      <a:r>
                        <a:rPr lang="en-GB" sz="7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5:30pm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(Pool at 1.2m 4:30pm to 5:30pm)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373B914-9818-B465-9C78-6F191BD65FFC}"/>
              </a:ext>
            </a:extLst>
          </p:cNvPr>
          <p:cNvSpPr txBox="1"/>
          <p:nvPr/>
        </p:nvSpPr>
        <p:spPr>
          <a:xfrm>
            <a:off x="214288" y="2464832"/>
            <a:ext cx="41624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211C56"/>
                </a:solidFill>
                <a:latin typeface="Calibri Light" panose="020F0302020204030204" pitchFamily="34" charset="0"/>
              </a:rPr>
              <a:t>Learner Pool </a:t>
            </a:r>
            <a:r>
              <a:rPr lang="en-GB" sz="1400" b="1" dirty="0">
                <a:solidFill>
                  <a:srgbClr val="0D8DCD"/>
                </a:solidFill>
              </a:rPr>
              <a:t>Public Swimming</a:t>
            </a:r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9912</TotalTime>
  <Words>453</Words>
  <Application>Microsoft Office PowerPoint</Application>
  <PresentationFormat>A4 Paper (210x297 mm)</PresentationFormat>
  <Paragraphs>122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tempreception</dc:creator>
  <cp:lastModifiedBy>Stephen Graham</cp:lastModifiedBy>
  <cp:revision>121</cp:revision>
  <cp:lastPrinted>2025-08-21T08:06:15Z</cp:lastPrinted>
  <dcterms:created xsi:type="dcterms:W3CDTF">2018-04-06T13:43:33Z</dcterms:created>
  <dcterms:modified xsi:type="dcterms:W3CDTF">2026-01-21T07:43:08Z</dcterms:modified>
</cp:coreProperties>
</file>