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1" r:id="rId3"/>
    <p:sldId id="317" r:id="rId4"/>
    <p:sldId id="352" r:id="rId5"/>
    <p:sldId id="346" r:id="rId6"/>
    <p:sldId id="351" r:id="rId7"/>
    <p:sldId id="321" r:id="rId8"/>
    <p:sldId id="323" r:id="rId9"/>
    <p:sldId id="320" r:id="rId10"/>
    <p:sldId id="322" r:id="rId11"/>
    <p:sldId id="348" r:id="rId12"/>
    <p:sldId id="325" r:id="rId13"/>
    <p:sldId id="349" r:id="rId14"/>
    <p:sldId id="328" r:id="rId15"/>
    <p:sldId id="332" r:id="rId16"/>
    <p:sldId id="345" r:id="rId17"/>
    <p:sldId id="335" r:id="rId18"/>
    <p:sldId id="318" r:id="rId19"/>
    <p:sldId id="330" r:id="rId20"/>
    <p:sldId id="354" r:id="rId21"/>
    <p:sldId id="353" r:id="rId22"/>
    <p:sldId id="338" r:id="rId23"/>
    <p:sldId id="337" r:id="rId24"/>
    <p:sldId id="333" r:id="rId25"/>
    <p:sldId id="339" r:id="rId26"/>
    <p:sldId id="356" r:id="rId27"/>
    <p:sldId id="355" r:id="rId28"/>
    <p:sldId id="342" r:id="rId29"/>
    <p:sldId id="34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E1E9B-A78E-B241-BE99-95F3A44E2E26}" v="52" dt="2026-06-12T09:03:50.420"/>
    <p1510:client id="{539FA72D-430B-44ED-6CAA-6301863CC2AA}" v="884" dt="2026-06-11T10:02:45.930"/>
    <p1510:client id="{5715ED5A-6B58-441C-AF39-FCA7D7950B71}" v="849" dt="2026-06-12T08:19:42.721"/>
    <p1510:client id="{60C03A75-B91B-70A4-9A74-E3F7243C971C}" v="3806" dt="2026-06-11T17:10:55.352"/>
    <p1510:client id="{95071F5F-99D3-FAC3-54A0-1207B835DA7A}" v="1" dt="2026-06-12T08:28:54.324"/>
    <p1510:client id="{ED1E59B0-98C0-04CC-4839-03BFDE9D0FE6}" v="6395" dt="2026-06-11T12:38:17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44AAB-CA62-4C14-B837-DECEBCE7D4F3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FE675-FDAE-4247-9B9E-CDA86CF09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45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78C1D-A6F4-5302-C376-697AF608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42C39303-F3BC-6944-E173-ABE2F14DD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276841-C0C2-91B9-843B-85D7442FD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1B370A35-AF5C-293E-0B9E-3E2A5F067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9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F0675-8122-85F8-B09D-7C72DB0B5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E9F1B9-416E-90FC-4A04-6AF7290B3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E4C2B-BACB-3693-469B-1763BA8A7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19C1931F-526F-F0C5-C7C9-4328FE437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75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94E9A-C8E5-B45F-6CD7-2AAA46BBB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4B3BC074-76EF-B993-31FA-E2FF8459D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0C2D38-6F73-0747-6094-39A4744C9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6C818BB-8CD5-85D2-E3FF-79ECD403D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96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61B82-4D5C-CFBD-8E66-E538BA501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856B4C05-E4B6-6EF5-0FDD-C6FE8E5E0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785ACE-443D-4AE5-A180-0AEFFF440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CEE3E9D9-FDE3-1984-86F4-AB284A7CE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78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FD00F-D17F-3893-A094-878DD3ED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F012F7EC-0D8B-ECE8-5F3E-7930DA20E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AE805-2934-D3EB-75DF-4408A77D7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76B3770B-1700-183D-9398-3DD96BD16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4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43260-8B20-7A51-7692-16774B2AF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BE9307CF-8A71-F898-7C2A-69BC0D6B4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43DCCD-D3ED-FCFE-0BDF-0D936918B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C9275A7D-3462-C1A8-CB45-C5C846B04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36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9281-00E4-353F-7BBA-7B42D4D4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08CC7468-3740-61BE-EDE3-044BA17E7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1AC60-38CC-49A7-6E99-D8B8CC978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35839DEF-CB8D-2C94-EB0D-E3C6B79C2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40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98AB9-99F8-1668-4A51-179238943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892E73-B0ED-283B-6D10-B41953CE5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DFB91-B868-F623-C51F-F4CDEDF80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9D63403-6F9F-E255-E82D-CCD42A6BA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1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46FFB-F9EE-D1CF-8770-9D9DBB8CB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D01CB53E-673E-C7FD-44AB-3835E7F75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60B9F-AF57-2581-1120-55E00F628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946BAD85-5B49-DE8C-9B13-1E6BAEB13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61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40F13-320F-B7E0-1FC2-299FD2244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FF3874E7-D0C8-A96F-41BE-F2DC22E43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B7BC5-97DD-1177-8A4D-E2DBB5C76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C1899EC-0EF4-66F8-77A6-17F174D4E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13A83-C1C1-A3D2-AACB-A79AE07A8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C0C32E6-AB68-BC64-F426-616DE5C93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2B21F-5508-6ED0-E54B-41894A09E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B6063DC5-099B-5468-472A-B76842B13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62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AE7FD-BB12-CD08-8601-323753C8C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D7786FF-8B84-77E3-6312-B525BC396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C505F-9A24-543C-89A6-D77F1ED5E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6C43A57B-30ED-6291-0CE1-958CEC815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40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2C5E1-12C0-485A-462E-66A38D53F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FCA02804-4BB6-4DB2-3CAC-BB66B6260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BA853-3FF2-C65E-2EBA-F33885D41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59FAB9F3-3629-6572-417B-397AB6B0F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96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57133-8646-F637-C431-8DE01620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F997FD7-E99B-3BE4-55C1-E8671EB75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09090-11C5-D599-8605-EB51DFE23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7251E"/>
              </a:solidFill>
              <a:ea typeface="Calibri"/>
              <a:cs typeface="Calibri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EC2E9069-56E2-63FD-CE74-DA03AB5E2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25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AE603-F8FB-96F4-892B-81BB54E59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0E60E9ED-06C1-1865-325C-F4D84E26E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74B70B-C093-A22B-87F8-0D9EBD502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4B37468D-26C4-9343-55D3-72BE04E16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27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7D385-6BE2-F431-A29A-FD11816E4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48985311-B073-3A8F-4E0C-0B8082E10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9E568-73F9-AEEA-1DBC-6B79C6D4D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7251E"/>
              </a:solidFill>
              <a:ea typeface="Calibri"/>
              <a:cs typeface="Calibri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82E3656C-6531-BB3F-3402-005CC2644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33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C592A-FC92-2AF3-2BD2-5E78DAA3F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A6DE227-4E9E-07BF-F12E-37EEBD04F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3577C-05A2-E7D4-9A8B-82784B688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27251E"/>
              </a:solidFill>
              <a:ea typeface="Calibri"/>
              <a:cs typeface="Calibri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D4D99593-D20A-50B3-3572-1DF7B8141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97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012D8-24F7-A479-3A6F-B829C99F6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ED6935E-AB20-F911-B8AE-4B762D6E1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12C35-40C2-3204-16A2-43383BDC0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94D897CF-05C8-A79B-7B3B-FA49FB79D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88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F7D16-642A-D94D-2CB3-54B285CD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B2CEB3B3-3035-AD7C-8EA9-ABE3F8057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74D22B-B607-57DE-4516-E69C826C8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C5401C2-1E70-9EAE-7626-025D3D9F9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43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05AE-712C-C3CE-9AF9-67AECB64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3C93FB3C-B71D-7652-9D2B-6CA5C461F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2354E-BDB1-30EB-3E45-A31B60CA7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AB8E829-44B5-557C-8EFD-C08BF746C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19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D55B5-1363-2FA5-D9A7-DF86897C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8639F627-E757-4720-618E-18A05E7AF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BDB4CE-A8FA-C4C9-1BCC-E622B5DC2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645B421D-0C52-4522-BC51-F16B23B13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4626C-D9C6-D248-41AA-CEAFE6EB1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392562A2-2A6B-7B5A-4474-6CF34B063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B873A-B5EE-A2AE-92D5-BD7690A03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7DF3906A-999B-68B3-D7A3-5C84507CA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1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C28F5-4EF6-438F-65D3-4F67D4D46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6CAE194B-03E4-DDDA-79D8-2F639E8E2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178B2-9CD7-3579-710F-CBF116E7D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623252A5-5B5F-E1A6-6014-3164DCA8D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3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4332E-16DC-07E5-6326-B8BDA3B2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4A7F2E9F-350C-9B88-EA44-009C03504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05C96-D41F-B9BE-F9F6-DD857379F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862773C1-8785-9C32-F883-0E4426D07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3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81792-04D9-661D-5EE0-58F9F401E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4DF2303-7A2B-5F9B-034E-224913B26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ACA0D-089B-82D9-13A5-906F100C0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AACE975F-61E3-FBD2-153C-72AA592B2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4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EE649-4733-6E61-6160-16DDD815E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BBF7DB-F18B-FC22-0E22-E45BC220B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AF8302-C099-3293-74C2-76206E421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EC9D281C-EAF0-76C4-66A7-6B0E10D6F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4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FD467-DDD2-257C-CDC9-C5EF5F24F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D170DB1F-766C-3163-8550-5BE46C6E0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A1E46-9994-6B5C-D21D-D16C85E58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1E37879C-5A30-7688-FD01-299C967ED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3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7E264-6288-97A3-F69E-F4F666D72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1972C88F-192E-79C6-1816-519BCEFC6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4B7E6-936D-7526-CD55-2E7C7671D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u="none" strike="noStrike" kern="1200" cap="none" spc="25" normalizeH="0" baseline="0" noProof="0" dirty="0">
              <a:ln>
                <a:noFill/>
              </a:ln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DA50F19-6849-1EBD-A80F-A82320962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163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8C9E-35CC-754C-8127-31BD33B145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163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8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6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2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6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0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0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81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0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9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1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1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BA81-9AD7-4E2D-9AEB-E3B90567E615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CE6ED-759C-4DD6-A92A-BAF011B4A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7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hyperlink" Target="https://dcsdc.gograntaid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e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CA03DF-2D45-2D47-B958-B6FBD7C056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-17467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EDAEF3-045D-5F44-804D-CB6F24633620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91613-E0A3-954E-90EB-CFCF8AC4A5CA}"/>
              </a:ext>
            </a:extLst>
          </p:cNvPr>
          <p:cNvSpPr txBox="1"/>
          <p:nvPr/>
        </p:nvSpPr>
        <p:spPr>
          <a:xfrm>
            <a:off x="725448" y="1191656"/>
            <a:ext cx="6378353" cy="4924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Times New Roman"/>
              </a:rPr>
              <a:t>Derry Strabane Local Economic Partnership (LEP)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Business Transformation Grant Information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Funded by Department for Economy and delivered by Derry City and Strabane District Council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Tahoma"/>
                <a:cs typeface="Times New Roman"/>
              </a:rPr>
            </a:br>
            <a:endParaRPr kumimoji="0"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322AD-35BE-2042-942A-A9E1335B780B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6322AD-35BE-2042-942A-A9E1335B780B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 descr="A group of logos with text&#10;&#10;AI-generated content may be incorrect.">
            <a:extLst>
              <a:ext uri="{FF2B5EF4-FFF2-40B4-BE49-F238E27FC236}">
                <a16:creationId xmlns:a16="http://schemas.microsoft.com/office/drawing/2014/main" id="{85B310A8-13E8-A852-BCFE-69441168B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875" y="1195917"/>
            <a:ext cx="4501332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8D5A2-BA19-48C5-B85F-1BEE986B6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198F95-10AC-68DF-6F26-52DCE3E40E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-120125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D7C558-B63E-377F-8953-08FC4C25E1E9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7A9784-4CC1-BFD1-876E-569AF646699A}"/>
              </a:ext>
            </a:extLst>
          </p:cNvPr>
          <p:cNvSpPr txBox="1"/>
          <p:nvPr/>
        </p:nvSpPr>
        <p:spPr>
          <a:xfrm>
            <a:off x="556115" y="313239"/>
            <a:ext cx="832780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Eligibility Criteria - Who can apply</a:t>
            </a:r>
            <a:r>
              <a:rPr lang="en-GB" sz="28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 ?</a:t>
            </a:r>
            <a:endParaRPr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0438C-6C6C-3FF2-96B2-B63E3C2B1A29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22BC92-4F20-5002-7D66-F5280D1319B0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09E2E9F7-2CF9-D4C4-14C9-F4A9E75B1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942975"/>
            <a:ext cx="4314825" cy="962025"/>
          </a:xfrm>
          <a:prstGeom prst="rect">
            <a:avLst/>
          </a:prstGeom>
        </p:spPr>
      </p:pic>
      <p:pic>
        <p:nvPicPr>
          <p:cNvPr id="10" name="Picture 9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C2710AFC-EFEA-CCFC-3326-A3DC29B56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4648200"/>
            <a:ext cx="4314825" cy="962025"/>
          </a:xfrm>
          <a:prstGeom prst="rect">
            <a:avLst/>
          </a:prstGeom>
        </p:spPr>
      </p:pic>
      <p:pic>
        <p:nvPicPr>
          <p:cNvPr id="12" name="Picture 11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3F351B94-3960-5A5C-AAEF-3DCE4FCB1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847850"/>
            <a:ext cx="4314825" cy="962025"/>
          </a:xfrm>
          <a:prstGeom prst="rect">
            <a:avLst/>
          </a:prstGeom>
        </p:spPr>
      </p:pic>
      <p:pic>
        <p:nvPicPr>
          <p:cNvPr id="14" name="Picture 13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AF25232B-3684-E1EB-ACE5-8B1751DA6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2724150"/>
            <a:ext cx="4314825" cy="962025"/>
          </a:xfrm>
          <a:prstGeom prst="rect">
            <a:avLst/>
          </a:prstGeom>
        </p:spPr>
      </p:pic>
      <p:pic>
        <p:nvPicPr>
          <p:cNvPr id="17" name="Picture 16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72CECD18-FA6E-A5CC-5F97-F88A7167C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3686175"/>
            <a:ext cx="4314825" cy="962025"/>
          </a:xfrm>
          <a:prstGeom prst="rect">
            <a:avLst/>
          </a:prstGeom>
        </p:spPr>
      </p:pic>
      <p:pic>
        <p:nvPicPr>
          <p:cNvPr id="18" name="Picture 17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25EC990F-507E-40EA-AF43-6E4DEDC36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50" y="942975"/>
            <a:ext cx="4314825" cy="962025"/>
          </a:xfrm>
          <a:prstGeom prst="rect">
            <a:avLst/>
          </a:prstGeom>
        </p:spPr>
      </p:pic>
      <p:pic>
        <p:nvPicPr>
          <p:cNvPr id="19" name="Picture 18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CE9B84D6-2BDC-2DF7-A756-C5BEEF804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50" y="1847850"/>
            <a:ext cx="4314825" cy="962025"/>
          </a:xfrm>
          <a:prstGeom prst="rect">
            <a:avLst/>
          </a:prstGeom>
        </p:spPr>
      </p:pic>
      <p:pic>
        <p:nvPicPr>
          <p:cNvPr id="20" name="Picture 19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019FAA37-DBA3-470F-5BCF-1FFFED34E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50" y="2724150"/>
            <a:ext cx="4305300" cy="962025"/>
          </a:xfrm>
          <a:prstGeom prst="rect">
            <a:avLst/>
          </a:prstGeom>
        </p:spPr>
      </p:pic>
      <p:pic>
        <p:nvPicPr>
          <p:cNvPr id="21" name="Picture 20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5BF75542-CDAA-A623-7E25-2940CE23A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825" y="3686175"/>
            <a:ext cx="4314825" cy="9620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91E651-716B-396A-2C18-5F2CD39EAE4D}"/>
              </a:ext>
            </a:extLst>
          </p:cNvPr>
          <p:cNvSpPr txBox="1"/>
          <p:nvPr/>
        </p:nvSpPr>
        <p:spPr>
          <a:xfrm>
            <a:off x="85725" y="1057275"/>
            <a:ext cx="41243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76000"/>
                  </a:schemeClr>
                </a:solidFill>
                <a:latin typeface="Arial"/>
                <a:ea typeface="+mn-lt"/>
                <a:cs typeface="Arial"/>
              </a:rPr>
              <a:t>✓ </a:t>
            </a:r>
            <a:r>
              <a:rPr lang="en-US">
                <a:solidFill>
                  <a:srgbClr val="2D3748"/>
                </a:solidFill>
                <a:latin typeface="Arial"/>
                <a:ea typeface="+mn-lt"/>
                <a:cs typeface="Arial"/>
              </a:rPr>
              <a:t>Existing private business or Social Economy Enterprise</a:t>
            </a:r>
            <a:endParaRPr lang="en-US">
              <a:solidFill>
                <a:schemeClr val="accent6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endParaRPr lang="en-US" b="1">
              <a:solidFill>
                <a:schemeClr val="accent6">
                  <a:lumMod val="76000"/>
                </a:schemeClr>
              </a:solidFill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422E7E-94F2-9416-9731-9A88D72777D0}"/>
              </a:ext>
            </a:extLst>
          </p:cNvPr>
          <p:cNvSpPr txBox="1"/>
          <p:nvPr/>
        </p:nvSpPr>
        <p:spPr>
          <a:xfrm>
            <a:off x="85725" y="1981200"/>
            <a:ext cx="40481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✓ </a:t>
            </a:r>
            <a:r>
              <a:rPr lang="en-US" kern="1200">
                <a:solidFill>
                  <a:srgbClr val="2D374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Actively trading for minimum 12 months from application date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65F49-0004-48A3-EE21-94BE75F907E3}"/>
              </a:ext>
            </a:extLst>
          </p:cNvPr>
          <p:cNvSpPr txBox="1"/>
          <p:nvPr/>
        </p:nvSpPr>
        <p:spPr>
          <a:xfrm>
            <a:off x="85725" y="2886075"/>
            <a:ext cx="39814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✓ </a:t>
            </a:r>
            <a:r>
              <a:rPr lang="en-US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Employ m</a:t>
            </a:r>
            <a:r>
              <a:rPr lang="en-US">
                <a:solidFill>
                  <a:srgbClr val="2D374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aximum</a:t>
            </a:r>
            <a:r>
              <a:rPr lang="en-US" kern="1200">
                <a:solidFill>
                  <a:srgbClr val="2D374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49 full-time equivalent employees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8B060E-38F2-43B6-4B94-0D3D5B484BB6}"/>
              </a:ext>
            </a:extLst>
          </p:cNvPr>
          <p:cNvSpPr txBox="1"/>
          <p:nvPr/>
        </p:nvSpPr>
        <p:spPr>
          <a:xfrm>
            <a:off x="152400" y="3810000"/>
            <a:ext cx="41624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✓ </a:t>
            </a:r>
            <a:r>
              <a:rPr lang="en-US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Registered trading address within Derry City &amp; Strabane District Council area</a:t>
            </a:r>
            <a:endParaRPr lang="en-US"/>
          </a:p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9BE48A-E2F5-927A-28C3-9E6E457D083D}"/>
              </a:ext>
            </a:extLst>
          </p:cNvPr>
          <p:cNvSpPr txBox="1"/>
          <p:nvPr/>
        </p:nvSpPr>
        <p:spPr>
          <a:xfrm>
            <a:off x="85725" y="4733925"/>
            <a:ext cx="3810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✓ </a:t>
            </a:r>
            <a:r>
              <a:rPr lang="en-US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Operational, dedicated business bank account</a:t>
            </a:r>
            <a:endParaRPr lang="en-US"/>
          </a:p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C695E7-F0D7-5E7C-4975-E08053567138}"/>
              </a:ext>
            </a:extLst>
          </p:cNvPr>
          <p:cNvSpPr txBox="1"/>
          <p:nvPr/>
        </p:nvSpPr>
        <p:spPr>
          <a:xfrm>
            <a:off x="4467225" y="1057275"/>
            <a:ext cx="40005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✓ </a:t>
            </a:r>
            <a:r>
              <a:rPr lang="en-US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NOT in receipt of Invest NI or other grants for the same expenditure</a:t>
            </a:r>
            <a:endParaRPr lang="en-US"/>
          </a:p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E3F85E-35BB-31AF-2B2D-276B2E3F4446}"/>
              </a:ext>
            </a:extLst>
          </p:cNvPr>
          <p:cNvSpPr txBox="1"/>
          <p:nvPr/>
        </p:nvSpPr>
        <p:spPr>
          <a:xfrm>
            <a:off x="4467225" y="1962150"/>
            <a:ext cx="40005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✓ </a:t>
            </a:r>
            <a:r>
              <a:rPr lang="en-US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Appropriately insured (or prepared to obtain insurance if awarded)</a:t>
            </a:r>
            <a:endParaRPr lang="en-US"/>
          </a:p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0C87D2-E865-8B8A-434E-8A18FF73D438}"/>
              </a:ext>
            </a:extLst>
          </p:cNvPr>
          <p:cNvSpPr txBox="1"/>
          <p:nvPr/>
        </p:nvSpPr>
        <p:spPr>
          <a:xfrm>
            <a:off x="4467225" y="2886075"/>
            <a:ext cx="40005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✓ </a:t>
            </a:r>
            <a:r>
              <a:rPr lang="en-US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Applicant aged 18 or above at application deadline</a:t>
            </a:r>
            <a:endParaRPr lang="en-US"/>
          </a:p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CD9C63-7349-C0FD-837E-A6CBC31FF106}"/>
              </a:ext>
            </a:extLst>
          </p:cNvPr>
          <p:cNvSpPr txBox="1"/>
          <p:nvPr/>
        </p:nvSpPr>
        <p:spPr>
          <a:xfrm>
            <a:off x="4467225" y="3810000"/>
            <a:ext cx="41719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✓</a:t>
            </a:r>
            <a:r>
              <a:rPr lang="en-US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Able to deliver the project, pay suppliers and submit claim within the timeframe</a:t>
            </a:r>
          </a:p>
          <a:p>
            <a:pPr algn="ctr"/>
            <a:endParaRPr lang="en-GB"/>
          </a:p>
        </p:txBody>
      </p:sp>
      <p:pic>
        <p:nvPicPr>
          <p:cNvPr id="4" name="Picture 3" descr="A blue and green triangle with green text&#10;&#10;AI-generated content may be incorrect.">
            <a:extLst>
              <a:ext uri="{FF2B5EF4-FFF2-40B4-BE49-F238E27FC236}">
                <a16:creationId xmlns:a16="http://schemas.microsoft.com/office/drawing/2014/main" id="{75003E8F-F49D-D803-5A0D-6F063B779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434" y="2213218"/>
            <a:ext cx="2016365" cy="14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8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41689-04A8-E219-6428-6B83B9958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081AFF-EEF4-CF96-CFB0-2CC675A58A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0B78C5-F366-928A-EA5C-1BCDE6C00614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B8A1A-2111-E437-404D-B0BDEC76C039}"/>
              </a:ext>
            </a:extLst>
          </p:cNvPr>
          <p:cNvSpPr txBox="1"/>
          <p:nvPr/>
        </p:nvSpPr>
        <p:spPr>
          <a:xfrm>
            <a:off x="556115" y="313239"/>
            <a:ext cx="8346853" cy="84638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Eligibility Criteria - Who cannot apply?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Tahoma"/>
                <a:cs typeface="Times New Roman"/>
              </a:rPr>
            </a:br>
            <a:endParaRPr lang="en-GB" sz="2800" b="0" i="0" u="none" strike="noStrike" kern="1200" cap="none" spc="25" normalizeH="0" baseline="0" noProof="0">
              <a:ln>
                <a:noFill/>
              </a:ln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algn="ctr">
              <a:defRPr/>
            </a:pPr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pPr lvl="0" algn="ctr">
              <a:defRPr/>
            </a:pPr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Council may carry out financial scrutiny of an applicant’s business to ensure they meet grant requirements.</a:t>
            </a:r>
            <a:endParaRPr lang="en-GB" sz="2000" b="1" spc="25">
              <a:solidFill>
                <a:schemeClr val="bg1"/>
              </a:solidFill>
              <a:latin typeface="Arial"/>
              <a:ea typeface="Tahom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  </a:t>
            </a:r>
            <a:endParaRPr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US" sz="2400" spc="25">
              <a:solidFill>
                <a:prstClr val="white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A6A552-9F04-1F63-97F8-B10D14C0F852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DC487-0F8B-22A7-71D4-ED265175FC3B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97DAA487-08BD-3754-F16B-9FCC94269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1" y="1841339"/>
            <a:ext cx="4314825" cy="962025"/>
          </a:xfrm>
          <a:prstGeom prst="rect">
            <a:avLst/>
          </a:prstGeom>
        </p:spPr>
      </p:pic>
      <p:pic>
        <p:nvPicPr>
          <p:cNvPr id="5" name="Picture 4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F36A8A1E-7674-5446-BAE6-7F11F66B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2" y="942372"/>
            <a:ext cx="4314825" cy="962025"/>
          </a:xfrm>
          <a:prstGeom prst="rect">
            <a:avLst/>
          </a:prstGeom>
        </p:spPr>
      </p:pic>
      <p:pic>
        <p:nvPicPr>
          <p:cNvPr id="9" name="Picture 8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600AC8E6-8C31-EE50-4828-FC4928E7C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1" y="2699795"/>
            <a:ext cx="4314825" cy="962025"/>
          </a:xfrm>
          <a:prstGeom prst="rect">
            <a:avLst/>
          </a:prstGeom>
        </p:spPr>
      </p:pic>
      <p:pic>
        <p:nvPicPr>
          <p:cNvPr id="12" name="Picture 11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F9BFF7AB-CAB2-9866-C7C7-A63C12B24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1" y="3558251"/>
            <a:ext cx="4314825" cy="962025"/>
          </a:xfrm>
          <a:prstGeom prst="rect">
            <a:avLst/>
          </a:prstGeom>
        </p:spPr>
      </p:pic>
      <p:pic>
        <p:nvPicPr>
          <p:cNvPr id="17" name="Picture 16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3E90D6F2-5142-CD87-B769-B907F6A6B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550" y="944301"/>
            <a:ext cx="4314825" cy="962025"/>
          </a:xfrm>
          <a:prstGeom prst="rect">
            <a:avLst/>
          </a:prstGeom>
        </p:spPr>
      </p:pic>
      <p:pic>
        <p:nvPicPr>
          <p:cNvPr id="19" name="Picture 18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428D168D-3D10-AA15-5CAF-BA0586EAE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550" y="1841339"/>
            <a:ext cx="4314825" cy="962025"/>
          </a:xfrm>
          <a:prstGeom prst="rect">
            <a:avLst/>
          </a:prstGeom>
        </p:spPr>
      </p:pic>
      <p:pic>
        <p:nvPicPr>
          <p:cNvPr id="21" name="Picture 20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CF8DFED3-1FAB-1245-2FF6-B23775E02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550" y="2699795"/>
            <a:ext cx="4314825" cy="962025"/>
          </a:xfrm>
          <a:prstGeom prst="rect">
            <a:avLst/>
          </a:prstGeom>
        </p:spPr>
      </p:pic>
      <p:pic>
        <p:nvPicPr>
          <p:cNvPr id="23" name="Picture 22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0146BDE7-291C-EC49-2062-8C8ADC30D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550" y="3558251"/>
            <a:ext cx="4314825" cy="9620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D67AE2-DDC2-704A-38BD-844A6EC6039C}"/>
              </a:ext>
            </a:extLst>
          </p:cNvPr>
          <p:cNvSpPr txBox="1"/>
          <p:nvPr/>
        </p:nvSpPr>
        <p:spPr>
          <a:xfrm>
            <a:off x="238125" y="1047750"/>
            <a:ext cx="397192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  <a:ea typeface="+mn-lt"/>
                <a:cs typeface="+mn-lt"/>
              </a:rPr>
              <a:t>✗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Currently receiving Invest NI or other grant funding for the same expenditure</a:t>
            </a:r>
            <a:endParaRPr lang="en-US" sz="16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91B7B3-8C11-75C9-8800-9BA5E654A0CC}"/>
              </a:ext>
            </a:extLst>
          </p:cNvPr>
          <p:cNvSpPr txBox="1"/>
          <p:nvPr/>
        </p:nvSpPr>
        <p:spPr>
          <a:xfrm>
            <a:off x="276225" y="1952625"/>
            <a:ext cx="397192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Registered as primary agriculture, forestry or fisheries business</a:t>
            </a:r>
            <a:endParaRPr lang="en-US" sz="1600"/>
          </a:p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FA9997-358B-E96C-221C-8DABEC635DC8}"/>
              </a:ext>
            </a:extLst>
          </p:cNvPr>
          <p:cNvSpPr txBox="1"/>
          <p:nvPr/>
        </p:nvSpPr>
        <p:spPr>
          <a:xfrm>
            <a:off x="238125" y="2886075"/>
            <a:ext cx="409575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Not actively trading for minimum 12 months</a:t>
            </a:r>
            <a:endParaRPr lang="en-US" sz="16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B8A1E6-928A-F1AC-9E12-1651EDF614C7}"/>
              </a:ext>
            </a:extLst>
          </p:cNvPr>
          <p:cNvSpPr txBox="1"/>
          <p:nvPr/>
        </p:nvSpPr>
        <p:spPr>
          <a:xfrm>
            <a:off x="238125" y="3667125"/>
            <a:ext cx="397192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Located outside Derry City &amp; Strabane District Council area</a:t>
            </a:r>
            <a:endParaRPr lang="en-US" sz="16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E0F1C5-5450-A9AC-AC28-6EAE64EAECC4}"/>
              </a:ext>
            </a:extLst>
          </p:cNvPr>
          <p:cNvSpPr txBox="1"/>
          <p:nvPr/>
        </p:nvSpPr>
        <p:spPr>
          <a:xfrm>
            <a:off x="4562475" y="1095375"/>
            <a:ext cx="408622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Employs 50 or more full-time equivalent staff</a:t>
            </a:r>
            <a:endParaRPr lang="en-US" sz="16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26B64D-0AD4-2BA3-1549-62C7937D0667}"/>
              </a:ext>
            </a:extLst>
          </p:cNvPr>
          <p:cNvSpPr txBox="1"/>
          <p:nvPr/>
        </p:nvSpPr>
        <p:spPr>
          <a:xfrm>
            <a:off x="4562475" y="1952625"/>
            <a:ext cx="408622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Business in financial difficulty, administration, receivership or liquidation</a:t>
            </a:r>
            <a:endParaRPr lang="en-US" sz="1600"/>
          </a:p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072F30-7ECC-B832-D6BE-781342999D94}"/>
              </a:ext>
            </a:extLst>
          </p:cNvPr>
          <p:cNvSpPr txBox="1"/>
          <p:nvPr/>
        </p:nvSpPr>
        <p:spPr>
          <a:xfrm>
            <a:off x="4562475" y="2847975"/>
            <a:ext cx="397192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Outstanding debts to DCSDC or any government department</a:t>
            </a:r>
            <a:endParaRPr lang="en-US" sz="16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D01673-B995-6B0F-4E9D-3ED6FA1D4B04}"/>
              </a:ext>
            </a:extLst>
          </p:cNvPr>
          <p:cNvSpPr txBox="1"/>
          <p:nvPr/>
        </p:nvSpPr>
        <p:spPr>
          <a:xfrm>
            <a:off x="4562475" y="3686175"/>
            <a:ext cx="397192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Convicted of fraud in last 5 years, or subject to current fraud investigation</a:t>
            </a:r>
            <a:endParaRPr lang="en-US" sz="1600"/>
          </a:p>
          <a:p>
            <a:pPr algn="ctr"/>
            <a:endParaRPr lang="en-GB"/>
          </a:p>
        </p:txBody>
      </p:sp>
      <p:pic>
        <p:nvPicPr>
          <p:cNvPr id="4" name="Picture 3" descr="A blue and green triangle with green text&#10;&#10;AI-generated content may be incorrect.">
            <a:extLst>
              <a:ext uri="{FF2B5EF4-FFF2-40B4-BE49-F238E27FC236}">
                <a16:creationId xmlns:a16="http://schemas.microsoft.com/office/drawing/2014/main" id="{EA79EC54-7942-2E98-6A72-B19178E3A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434" y="2213218"/>
            <a:ext cx="2016365" cy="14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0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E508B-AB3B-5D07-292B-1DA12D6D6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9A693E-5EE9-AFA1-74BD-27A595A523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8F5398-84C5-8362-30D3-FA19859700C7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487E7-81F8-38E6-B115-1001BE779829}"/>
              </a:ext>
            </a:extLst>
          </p:cNvPr>
          <p:cNvSpPr txBox="1"/>
          <p:nvPr/>
        </p:nvSpPr>
        <p:spPr>
          <a:xfrm>
            <a:off x="556115" y="313239"/>
            <a:ext cx="10468729" cy="8340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Other conditions to note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Tahoma"/>
                <a:cs typeface="Times New Roman"/>
              </a:rPr>
            </a:br>
            <a:endParaRPr lang="en-GB" sz="2000" b="0" i="0" u="none" strike="noStrike" kern="1200" cap="none" spc="25" normalizeH="0" baseline="0" noProof="0">
              <a:ln>
                <a:noFill/>
              </a:ln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>
              <a:defRPr/>
            </a:pPr>
            <a:r>
              <a:rPr lang="en-GB" sz="28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  </a:t>
            </a:r>
            <a:r>
              <a:rPr lang="en-GB" sz="2000" b="1" spc="25">
                <a:solidFill>
                  <a:prstClr val="white"/>
                </a:solidFill>
                <a:latin typeface="Arial"/>
                <a:ea typeface="Tahoma"/>
                <a:cs typeface="Arial"/>
              </a:rPr>
              <a:t>Familiarise yourself with the Application Guidelines before applying!</a:t>
            </a:r>
            <a:endParaRPr lang="en-GB" sz="2000" b="1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US" sz="2400" spc="25">
              <a:solidFill>
                <a:prstClr val="white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F9197-2BCC-0861-B75E-37B5D7276F6D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E989EB-800D-FBC9-90F3-DA47F524FF90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" name="Picture 18" descr="A blue and green triangle with green text&#10;&#10;AI-generated content may be incorrect.">
            <a:extLst>
              <a:ext uri="{FF2B5EF4-FFF2-40B4-BE49-F238E27FC236}">
                <a16:creationId xmlns:a16="http://schemas.microsoft.com/office/drawing/2014/main" id="{65AD594D-3F1C-29D0-F4EC-A824DD005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34" y="2213218"/>
            <a:ext cx="2016365" cy="14588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4B3C42-B817-73F8-091F-EDF030F1D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97" y="1237518"/>
            <a:ext cx="8015653" cy="9949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10F07E-7583-4936-F1C6-7D805E05D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96" y="2444994"/>
            <a:ext cx="8015653" cy="9949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1AEB80-A886-E8E6-E415-F1D49753C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3664194"/>
            <a:ext cx="8015653" cy="994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364FF-6DA1-D4FB-2B11-C4593014052A}"/>
              </a:ext>
            </a:extLst>
          </p:cNvPr>
          <p:cNvSpPr txBox="1"/>
          <p:nvPr/>
        </p:nvSpPr>
        <p:spPr>
          <a:xfrm>
            <a:off x="867506" y="1506415"/>
            <a:ext cx="770206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n-GB" sz="200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Only 1 application per business / legal entity will be accepted.</a:t>
            </a:r>
            <a:r>
              <a:rPr lang="en-US" sz="2000">
                <a:latin typeface="Arial"/>
                <a:ea typeface="Arial"/>
                <a:cs typeface="Arial"/>
              </a:rPr>
              <a:t>​</a:t>
            </a:r>
            <a:endParaRPr lang="en-US"/>
          </a:p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6229D-E27F-613C-A790-8EF5C2C60A48}"/>
              </a:ext>
            </a:extLst>
          </p:cNvPr>
          <p:cNvSpPr txBox="1"/>
          <p:nvPr/>
        </p:nvSpPr>
        <p:spPr>
          <a:xfrm>
            <a:off x="867508" y="2678723"/>
            <a:ext cx="770206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12-week timeframe to complete projects, from issue of Letter of Offer. </a:t>
            </a:r>
            <a:endParaRPr lang="en-GB"/>
          </a:p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C9635-1F78-11EB-93F5-B57F00117758}"/>
              </a:ext>
            </a:extLst>
          </p:cNvPr>
          <p:cNvSpPr txBox="1"/>
          <p:nvPr/>
        </p:nvSpPr>
        <p:spPr>
          <a:xfrm>
            <a:off x="867507" y="3663461"/>
            <a:ext cx="770206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n-GB" sz="200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Council reserves the right to refuse or disallow any business who activities may bring council into disrepute. </a:t>
            </a:r>
            <a:r>
              <a:rPr lang="en-US" sz="2000">
                <a:latin typeface="Arial"/>
                <a:ea typeface="Arial"/>
                <a:cs typeface="Arial"/>
              </a:rPr>
              <a:t>​</a:t>
            </a:r>
            <a:endParaRPr lang="en-US"/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E158-30D9-C35B-9520-D367B07A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54571A-CDC9-CC39-9029-5C8E20E264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9E1A25-793E-AD95-3EC8-455E36896763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16DD6-D154-EE7B-9A84-2E3F996C63C8}"/>
              </a:ext>
            </a:extLst>
          </p:cNvPr>
          <p:cNvSpPr txBox="1"/>
          <p:nvPr/>
        </p:nvSpPr>
        <p:spPr>
          <a:xfrm>
            <a:off x="556115" y="313239"/>
            <a:ext cx="8346853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What can be funded?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Tahoma"/>
                <a:cs typeface="Times New Roman"/>
              </a:rPr>
            </a:br>
            <a:endParaRPr lang="en-GB" sz="2800" b="0" i="0" u="none" strike="noStrike" kern="1200" cap="none" spc="25" normalizeH="0" baseline="0" noProof="0">
              <a:ln>
                <a:noFill/>
              </a:ln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 panose="020B0604020202020204" pitchFamily="34" charset="0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BE397-587C-9B54-8752-0F2F578BB926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61E778-A85B-8C54-E171-27E320265050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A white square with black border&#10;&#10;AI-generated content may be incorrect.">
            <a:extLst>
              <a:ext uri="{FF2B5EF4-FFF2-40B4-BE49-F238E27FC236}">
                <a16:creationId xmlns:a16="http://schemas.microsoft.com/office/drawing/2014/main" id="{387326C4-3CE2-0CCB-9EED-970161285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942975"/>
            <a:ext cx="5646930" cy="4695825"/>
          </a:xfrm>
          <a:prstGeom prst="rect">
            <a:avLst/>
          </a:prstGeom>
        </p:spPr>
      </p:pic>
      <p:pic>
        <p:nvPicPr>
          <p:cNvPr id="3" name="Picture 2" descr="A white square with black border&#10;&#10;AI-generated content may be incorrect.">
            <a:extLst>
              <a:ext uri="{FF2B5EF4-FFF2-40B4-BE49-F238E27FC236}">
                <a16:creationId xmlns:a16="http://schemas.microsoft.com/office/drawing/2014/main" id="{FCBECEAC-C605-4D35-62DE-9B6503639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990" y="942975"/>
            <a:ext cx="5916848" cy="4695825"/>
          </a:xfrm>
          <a:prstGeom prst="rect">
            <a:avLst/>
          </a:prstGeom>
        </p:spPr>
      </p:pic>
      <p:pic>
        <p:nvPicPr>
          <p:cNvPr id="4" name="Picture 3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C8CBEFCE-5D07-FDEA-5B92-5B6322A4D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84" y="1042445"/>
            <a:ext cx="5374797" cy="946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1C973F-66BA-7C38-FA23-C23E11249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796" y="1042444"/>
            <a:ext cx="5670486" cy="946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77AFA-1E57-B70A-A787-6DCEE57E498E}"/>
              </a:ext>
            </a:extLst>
          </p:cNvPr>
          <p:cNvSpPr txBox="1"/>
          <p:nvPr/>
        </p:nvSpPr>
        <p:spPr>
          <a:xfrm>
            <a:off x="347241" y="1191228"/>
            <a:ext cx="47865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💼  CAPITAL INVESTMENT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90494-F380-1761-B538-364E4F055625}"/>
              </a:ext>
            </a:extLst>
          </p:cNvPr>
          <p:cNvSpPr txBox="1"/>
          <p:nvPr/>
        </p:nvSpPr>
        <p:spPr>
          <a:xfrm>
            <a:off x="7166217" y="1192907"/>
            <a:ext cx="41699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+mn-ea"/>
              </a:rPr>
              <a:t> </a:t>
            </a:r>
            <a:r>
              <a:rPr lang="en-US" b="1" kern="1200">
                <a:solidFill>
                  <a:srgbClr val="FFFFFF"/>
                </a:solidFill>
                <a:latin typeface="+mn-ea"/>
                <a:ea typeface="+mn-ea"/>
                <a:cs typeface="+mn-cs"/>
              </a:rPr>
              <a:t>🌿  </a:t>
            </a:r>
            <a:r>
              <a:rPr lang="en-US" b="1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b="1">
                <a:solidFill>
                  <a:srgbClr val="FFFFFF"/>
                </a:solidFill>
                <a:latin typeface="+mn-ea"/>
              </a:rPr>
              <a:t> </a:t>
            </a:r>
            <a:r>
              <a:rPr lang="en-US" b="1" kern="1200">
                <a:solidFill>
                  <a:srgbClr val="FFFFFF"/>
                </a:solidFill>
                <a:latin typeface="+mn-ea"/>
                <a:ea typeface="+mn-ea"/>
                <a:cs typeface="+mn-cs"/>
              </a:rPr>
              <a:t>&amp;</a:t>
            </a:r>
            <a:r>
              <a:rPr lang="en-US" b="1">
                <a:solidFill>
                  <a:srgbClr val="FFFFFF"/>
                </a:solidFill>
                <a:latin typeface="+mn-ea"/>
              </a:rPr>
              <a:t> </a:t>
            </a:r>
            <a:r>
              <a:rPr lang="en-US" b="1" kern="1200">
                <a:solidFill>
                  <a:srgbClr val="FFFFFF"/>
                </a:solidFill>
                <a:latin typeface="+mn-ea"/>
                <a:ea typeface="+mn-ea"/>
                <a:cs typeface="+mn-cs"/>
              </a:rPr>
              <a:t>DECARBONISATION</a:t>
            </a:r>
            <a:endParaRPr lang="en-US">
              <a:latin typeface="+mn-ea"/>
              <a:ea typeface="+mn-ea"/>
              <a:cs typeface="+mn-cs"/>
            </a:endParaRPr>
          </a:p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75558-63C8-5FF0-393B-A702BF3324FE}"/>
              </a:ext>
            </a:extLst>
          </p:cNvPr>
          <p:cNvSpPr txBox="1"/>
          <p:nvPr/>
        </p:nvSpPr>
        <p:spPr>
          <a:xfrm>
            <a:off x="552616" y="2117945"/>
            <a:ext cx="5155146" cy="4262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kern="1200">
                <a:solidFill>
                  <a:srgbClr val="2D3748"/>
                </a:solidFill>
                <a:latin typeface="Arial"/>
                <a:ea typeface="Calibri"/>
                <a:cs typeface="Arial"/>
              </a:rPr>
              <a:t>Manufacturing equipment &amp; </a:t>
            </a:r>
            <a:r>
              <a:rPr lang="en-US">
                <a:solidFill>
                  <a:srgbClr val="2D3748"/>
                </a:solidFill>
                <a:latin typeface="Arial"/>
                <a:ea typeface="Calibri"/>
                <a:cs typeface="Arial"/>
              </a:rPr>
              <a:t>machinery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2D3748"/>
                </a:solidFill>
                <a:latin typeface="Arial"/>
                <a:ea typeface="Calibri"/>
                <a:cs typeface="Arial"/>
              </a:rPr>
              <a:t>Specialist tools and apparatus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2D3748"/>
                </a:solidFill>
                <a:latin typeface="Arial"/>
                <a:ea typeface="Calibri"/>
                <a:cs typeface="Arial"/>
              </a:rPr>
              <a:t>IT hardware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2D3748"/>
                </a:solidFill>
                <a:latin typeface="Arial"/>
                <a:ea typeface="Calibri"/>
                <a:cs typeface="Arial"/>
              </a:rPr>
              <a:t>Software (outright purchase only — no subscriptions)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2D3748"/>
                </a:solidFill>
                <a:latin typeface="Arial"/>
                <a:ea typeface="Calibri"/>
                <a:cs typeface="Arial"/>
              </a:rPr>
              <a:t>Point-of-sale systems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2D3748"/>
                </a:solidFill>
                <a:latin typeface="Arial"/>
                <a:ea typeface="Calibri"/>
                <a:cs typeface="Arial"/>
              </a:rPr>
              <a:t>Commercial &amp; production line equipment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2D3748"/>
                </a:solidFill>
                <a:latin typeface="Arial"/>
                <a:ea typeface="Calibri"/>
                <a:cs typeface="Arial"/>
              </a:rPr>
              <a:t>Storage and handling equipment</a:t>
            </a:r>
          </a:p>
          <a:p>
            <a:pPr marL="171450" indent="-171450">
              <a:buFont typeface="Arial"/>
              <a:buChar char="•"/>
            </a:pPr>
            <a:endParaRPr lang="en-US" sz="1100">
              <a:solidFill>
                <a:srgbClr val="2D3748"/>
              </a:solidFill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sz="1100">
              <a:solidFill>
                <a:srgbClr val="2D3748"/>
              </a:solidFill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sz="1100">
              <a:solidFill>
                <a:srgbClr val="2D3748"/>
              </a:solidFill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sz="1100">
              <a:solidFill>
                <a:srgbClr val="2D3748"/>
              </a:solidFill>
              <a:ea typeface="Calibri"/>
              <a:cs typeface="Calibri"/>
            </a:endParaRPr>
          </a:p>
          <a:p>
            <a:endParaRPr lang="en-US" sz="1100">
              <a:solidFill>
                <a:srgbClr val="2D3748"/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6ED5-1ED9-C297-0069-D14C54D39724}"/>
              </a:ext>
            </a:extLst>
          </p:cNvPr>
          <p:cNvSpPr txBox="1"/>
          <p:nvPr/>
        </p:nvSpPr>
        <p:spPr>
          <a:xfrm>
            <a:off x="6603054" y="1994281"/>
            <a:ext cx="5043743" cy="30315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l" rtl="0">
              <a:lnSpc>
                <a:spcPct val="150000"/>
              </a:lnSpc>
              <a:buFont typeface="Arial"/>
              <a:buChar char="•"/>
            </a:pPr>
            <a:r>
              <a:rPr lang="en-US" kern="1200">
                <a:solidFill>
                  <a:srgbClr val="2D3748"/>
                </a:solidFill>
                <a:latin typeface="Arial"/>
                <a:ea typeface="Calibri"/>
                <a:cs typeface="Arial"/>
              </a:rPr>
              <a:t>Energy-efficient equipment &amp; technology</a:t>
            </a:r>
            <a:endParaRPr lang="en-US"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2D3748"/>
                </a:solidFill>
                <a:latin typeface="Arial"/>
                <a:ea typeface="Calibri"/>
                <a:cs typeface="Arial"/>
              </a:rPr>
              <a:t>Renewable energy systems (solar, heat pumps)</a:t>
            </a:r>
            <a:endParaRPr lang="en-US"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2D3748"/>
                </a:solidFill>
                <a:latin typeface="Arial"/>
                <a:ea typeface="Calibri"/>
                <a:cs typeface="Arial"/>
              </a:rPr>
              <a:t>Waste reduction systems &amp; equipment</a:t>
            </a:r>
            <a:endParaRPr lang="en-US"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>
                <a:solidFill>
                  <a:srgbClr val="2D3748"/>
                </a:solidFill>
                <a:latin typeface="Arial"/>
                <a:ea typeface="Calibri" panose="020F0502020204030204"/>
                <a:cs typeface="Arial"/>
              </a:rPr>
              <a:t>Electric vehicle charging infrastructure</a:t>
            </a:r>
            <a:endParaRPr lang="en-GB">
              <a:latin typeface="Arial"/>
              <a:ea typeface="Calibri" panose="020F0502020204030204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>
                <a:solidFill>
                  <a:srgbClr val="2D3748"/>
                </a:solidFill>
                <a:latin typeface="Arial"/>
                <a:ea typeface="Calibri" panose="020F0502020204030204"/>
                <a:cs typeface="Arial"/>
              </a:rPr>
              <a:t>Energy management systems</a:t>
            </a:r>
            <a:endParaRPr lang="en-GB">
              <a:latin typeface="Arial"/>
              <a:ea typeface="Calibri" panose="020F0502020204030204"/>
              <a:cs typeface="Arial"/>
            </a:endParaRPr>
          </a:p>
          <a:p>
            <a:endParaRPr lang="en-GB" sz="1100">
              <a:solidFill>
                <a:srgbClr val="2D3748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GB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129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FE8C2-2A33-658A-72E2-0C358D086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DCE933-766B-9BFD-8FCF-DBEFF7A90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04706B-080E-306C-5C9D-647105F8DEB7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FDBA0D-C19D-7066-EB5D-994FD6580175}"/>
              </a:ext>
            </a:extLst>
          </p:cNvPr>
          <p:cNvSpPr txBox="1"/>
          <p:nvPr/>
        </p:nvSpPr>
        <p:spPr>
          <a:xfrm>
            <a:off x="556115" y="200945"/>
            <a:ext cx="8346853" cy="98180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What cannot be funded</a:t>
            </a: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800" spc="25"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800" spc="25"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800" spc="25"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800" spc="25"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800" spc="25"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800" spc="25"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800" spc="25">
              <a:latin typeface="Arial"/>
              <a:ea typeface="Tahoma"/>
              <a:cs typeface="Times New Roman"/>
            </a:endParaRPr>
          </a:p>
          <a:p>
            <a:pPr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Tahoma"/>
                <a:cs typeface="Times New Roman"/>
              </a:rPr>
            </a:br>
            <a:endParaRPr lang="en-GB" sz="2000" b="0" i="0" u="none" strike="noStrike" kern="1200" cap="none" spc="25" normalizeH="0" baseline="0" noProof="0">
              <a:ln>
                <a:noFill/>
              </a:ln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 lvl="0">
              <a:defRPr/>
            </a:pPr>
            <a:endParaRPr lang="en-GB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GB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GB" sz="2400" b="1">
              <a:solidFill>
                <a:schemeClr val="bg1"/>
              </a:solidFill>
              <a:latin typeface="Arial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  </a:t>
            </a:r>
            <a:endParaRPr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US" sz="2400" spc="25">
              <a:solidFill>
                <a:prstClr val="white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75B3F1-0961-F841-E737-89C5BDCC0EF2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07483-4074-8D68-9729-26EFCED94516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7D5E8954-84B7-2E83-7856-DEBE7DBF5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9" y="885093"/>
            <a:ext cx="5134708" cy="1137139"/>
          </a:xfrm>
          <a:prstGeom prst="rect">
            <a:avLst/>
          </a:prstGeom>
        </p:spPr>
      </p:pic>
      <p:pic>
        <p:nvPicPr>
          <p:cNvPr id="3" name="Picture 2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5CB4D4C0-5175-F378-8635-DAA8F8C0C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38" y="1881553"/>
            <a:ext cx="5064370" cy="1066801"/>
          </a:xfrm>
          <a:prstGeom prst="rect">
            <a:avLst/>
          </a:prstGeom>
        </p:spPr>
      </p:pic>
      <p:pic>
        <p:nvPicPr>
          <p:cNvPr id="4" name="Picture 3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A01F533B-BB55-3159-9C73-233DA1E7D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568" y="873369"/>
            <a:ext cx="5134708" cy="1137139"/>
          </a:xfrm>
          <a:prstGeom prst="rect">
            <a:avLst/>
          </a:prstGeom>
        </p:spPr>
      </p:pic>
      <p:pic>
        <p:nvPicPr>
          <p:cNvPr id="5" name="Picture 4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CCECF04A-C9AA-ACEF-79D4-5587DFE41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568" y="1834661"/>
            <a:ext cx="5134708" cy="1137139"/>
          </a:xfrm>
          <a:prstGeom prst="rect">
            <a:avLst/>
          </a:prstGeom>
        </p:spPr>
      </p:pic>
      <p:pic>
        <p:nvPicPr>
          <p:cNvPr id="7" name="Picture 6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7EE0939F-5BA1-8F7A-AA00-41D6B8776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91" y="2807677"/>
            <a:ext cx="5134708" cy="1137139"/>
          </a:xfrm>
          <a:prstGeom prst="rect">
            <a:avLst/>
          </a:prstGeom>
        </p:spPr>
      </p:pic>
      <p:pic>
        <p:nvPicPr>
          <p:cNvPr id="9" name="Picture 8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B423451F-C336-F7E3-17FB-783938115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569" y="2819401"/>
            <a:ext cx="5134708" cy="1137139"/>
          </a:xfrm>
          <a:prstGeom prst="rect">
            <a:avLst/>
          </a:prstGeom>
        </p:spPr>
      </p:pic>
      <p:pic>
        <p:nvPicPr>
          <p:cNvPr id="10" name="Picture 9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A8FA0704-A953-DE51-92E6-C75AAFDF6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8" y="3792416"/>
            <a:ext cx="5134708" cy="1137139"/>
          </a:xfrm>
          <a:prstGeom prst="rect">
            <a:avLst/>
          </a:prstGeom>
        </p:spPr>
      </p:pic>
      <p:pic>
        <p:nvPicPr>
          <p:cNvPr id="12" name="Picture 11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29EC020D-4427-80E7-0B47-4587EDBF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569" y="3792416"/>
            <a:ext cx="5134708" cy="1137139"/>
          </a:xfrm>
          <a:prstGeom prst="rect">
            <a:avLst/>
          </a:prstGeom>
        </p:spPr>
      </p:pic>
      <p:pic>
        <p:nvPicPr>
          <p:cNvPr id="14" name="Picture 13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931CB8EE-DB81-7470-9047-EA63BC681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92" y="4800600"/>
            <a:ext cx="5134708" cy="1137139"/>
          </a:xfrm>
          <a:prstGeom prst="rect">
            <a:avLst/>
          </a:prstGeom>
        </p:spPr>
      </p:pic>
      <p:pic>
        <p:nvPicPr>
          <p:cNvPr id="17" name="Picture 16" descr="A black and white rectangular frame&#10;&#10;AI-generated content may be incorrect.">
            <a:extLst>
              <a:ext uri="{FF2B5EF4-FFF2-40B4-BE49-F238E27FC236}">
                <a16:creationId xmlns:a16="http://schemas.microsoft.com/office/drawing/2014/main" id="{3AAC0AC6-2D81-B8B4-9CFF-27F63ED80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292" y="4800600"/>
            <a:ext cx="5134708" cy="11371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726DDF-4ACB-8E7F-752E-A67752725247}"/>
              </a:ext>
            </a:extLst>
          </p:cNvPr>
          <p:cNvSpPr txBox="1"/>
          <p:nvPr/>
        </p:nvSpPr>
        <p:spPr>
          <a:xfrm>
            <a:off x="410307" y="1189892"/>
            <a:ext cx="4560278" cy="827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kern="1200">
                <a:solidFill>
                  <a:srgbClr val="C0392B"/>
                </a:solidFill>
                <a:latin typeface="+mn-ea"/>
                <a:ea typeface="+mn-ea"/>
                <a:cs typeface="+mn-cs"/>
              </a:rPr>
              <a:t>✗</a:t>
            </a:r>
            <a:r>
              <a:rPr lang="en-US" sz="1600" b="1">
                <a:solidFill>
                  <a:srgbClr val="C0392B"/>
                </a:solidFill>
              </a:rPr>
              <a:t> </a:t>
            </a:r>
            <a:r>
              <a:rPr lang="en-US" sz="16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Second-hand or refurbished equipment</a:t>
            </a:r>
            <a:endParaRPr lang="en-US" sz="1600">
              <a:latin typeface="+mn-ea"/>
            </a:endParaRPr>
          </a:p>
          <a:p>
            <a:pPr marL="0" indent="0" algn="ctr"/>
            <a:endParaRPr lang="en-US" sz="1300" b="1" kern="1200">
              <a:solidFill>
                <a:srgbClr val="C0392B"/>
              </a:solidFill>
              <a:latin typeface="+mn-ea"/>
              <a:ea typeface="+mn-ea"/>
              <a:cs typeface="+mn-cs"/>
            </a:endParaRPr>
          </a:p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EFDE8B-7709-9C03-BB40-A52579B9D2B1}"/>
              </a:ext>
            </a:extLst>
          </p:cNvPr>
          <p:cNvSpPr txBox="1"/>
          <p:nvPr/>
        </p:nvSpPr>
        <p:spPr>
          <a:xfrm>
            <a:off x="5427785" y="1189892"/>
            <a:ext cx="59436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0392B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Software subscriptions </a:t>
            </a:r>
            <a:endParaRPr lang="en-US" sz="16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CED316-1318-854A-4C05-D6EA6240BA8D}"/>
              </a:ext>
            </a:extLst>
          </p:cNvPr>
          <p:cNvSpPr txBox="1"/>
          <p:nvPr/>
        </p:nvSpPr>
        <p:spPr>
          <a:xfrm>
            <a:off x="5427784" y="1951891"/>
            <a:ext cx="471267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C0392B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5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'Business as usual' activity (stock, routine upgrades, running costs)</a:t>
            </a:r>
            <a:endParaRPr lang="en-US" sz="15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B0DAD0-EEB3-6015-0777-30B1AE93F871}"/>
              </a:ext>
            </a:extLst>
          </p:cNvPr>
          <p:cNvSpPr txBox="1"/>
          <p:nvPr/>
        </p:nvSpPr>
        <p:spPr>
          <a:xfrm>
            <a:off x="5427785" y="2960077"/>
            <a:ext cx="47126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C0392B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5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Hire purchase arrangements</a:t>
            </a:r>
            <a:r>
              <a:rPr lang="en-US" sz="15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 or Cash payments for purchases</a:t>
            </a:r>
            <a:endParaRPr lang="en-US" sz="15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09777A-0471-36ED-FEEF-0D00CA631B17}"/>
              </a:ext>
            </a:extLst>
          </p:cNvPr>
          <p:cNvSpPr txBox="1"/>
          <p:nvPr/>
        </p:nvSpPr>
        <p:spPr>
          <a:xfrm>
            <a:off x="5427785" y="4085492"/>
            <a:ext cx="59436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0392B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Marketing Support or Marketing Materials </a:t>
            </a:r>
            <a:endParaRPr lang="en-US" sz="16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C55D77-817F-7C98-4BA3-0030C1DBC098}"/>
              </a:ext>
            </a:extLst>
          </p:cNvPr>
          <p:cNvSpPr txBox="1"/>
          <p:nvPr/>
        </p:nvSpPr>
        <p:spPr>
          <a:xfrm>
            <a:off x="5427785" y="5093677"/>
            <a:ext cx="60960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0392B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VAT (for VAT-registered businesses)</a:t>
            </a:r>
            <a:endParaRPr lang="en-US" sz="16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B3D7DF-0AC3-67B2-D215-B6B69CEA98DF}"/>
              </a:ext>
            </a:extLst>
          </p:cNvPr>
          <p:cNvSpPr txBox="1"/>
          <p:nvPr/>
        </p:nvSpPr>
        <p:spPr>
          <a:xfrm>
            <a:off x="304799" y="4929554"/>
            <a:ext cx="482990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0392B"/>
                </a:solidFill>
                <a:latin typeface="Calibri"/>
                <a:ea typeface="Calibri"/>
                <a:cs typeface="Calibri"/>
              </a:rPr>
              <a:t>✗ 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Building works requiring planning/building control approval (unless already secured)</a:t>
            </a:r>
            <a:endParaRPr lang="en-US" sz="900" b="1">
              <a:solidFill>
                <a:srgbClr val="D4851A"/>
              </a:solidFill>
              <a:latin typeface="Calibri"/>
              <a:ea typeface="Calibri"/>
              <a:cs typeface="Calibri"/>
            </a:endParaRPr>
          </a:p>
          <a:p>
            <a:endParaRPr lang="en-US" sz="1600">
              <a:solidFill>
                <a:srgbClr val="2D3748"/>
              </a:solidFill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D6A40A-B6C6-479F-64BE-8F34BA940A1F}"/>
              </a:ext>
            </a:extLst>
          </p:cNvPr>
          <p:cNvSpPr txBox="1"/>
          <p:nvPr/>
        </p:nvSpPr>
        <p:spPr>
          <a:xfrm>
            <a:off x="304800" y="4085492"/>
            <a:ext cx="4665785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0392B"/>
                </a:solidFill>
                <a:latin typeface="Calibri"/>
                <a:ea typeface="Calibri"/>
                <a:cs typeface="Calibri"/>
              </a:rPr>
              <a:t>✗ 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Mobile phones</a:t>
            </a:r>
          </a:p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F43EC7-A4CC-B028-3B7D-465442A60597}"/>
              </a:ext>
            </a:extLst>
          </p:cNvPr>
          <p:cNvSpPr txBox="1"/>
          <p:nvPr/>
        </p:nvSpPr>
        <p:spPr>
          <a:xfrm>
            <a:off x="304800" y="2960077"/>
            <a:ext cx="4665785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600" b="1">
                <a:solidFill>
                  <a:srgbClr val="C0392B"/>
                </a:solidFill>
                <a:latin typeface="Calibri"/>
                <a:ea typeface="Calibri"/>
                <a:cs typeface="Calibri"/>
              </a:rPr>
              <a:t>✗ 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Vehicles (cars, vans, lorries)</a:t>
            </a:r>
          </a:p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426CD-1441-CA75-13A0-76E54BD64032}"/>
              </a:ext>
            </a:extLst>
          </p:cNvPr>
          <p:cNvSpPr txBox="1"/>
          <p:nvPr/>
        </p:nvSpPr>
        <p:spPr>
          <a:xfrm>
            <a:off x="410307" y="2127739"/>
            <a:ext cx="456027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0392B"/>
                </a:solidFill>
                <a:latin typeface="Calibri"/>
                <a:ea typeface="Calibri"/>
                <a:cs typeface="Calibri"/>
              </a:rPr>
              <a:t>✗ </a:t>
            </a:r>
            <a:r>
              <a:rPr lang="en-US" sz="1600">
                <a:latin typeface="Calibri"/>
                <a:ea typeface="Calibri"/>
                <a:cs typeface="Calibri"/>
              </a:rPr>
              <a:t>Se</a:t>
            </a:r>
            <a:r>
              <a:rPr lang="en-US" sz="16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rvicing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 of existing equipment</a:t>
            </a:r>
          </a:p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CFF9F4-E68F-FAF1-EB75-F893D269DB26}"/>
              </a:ext>
            </a:extLst>
          </p:cNvPr>
          <p:cNvSpPr txBox="1"/>
          <p:nvPr/>
        </p:nvSpPr>
        <p:spPr>
          <a:xfrm>
            <a:off x="715106" y="1512276"/>
            <a:ext cx="242667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ea typeface="Calibri"/>
                <a:cs typeface="Calibri"/>
              </a:rPr>
              <a:t>New Items Only </a:t>
            </a:r>
            <a:endParaRPr lang="en-US" sz="1200">
              <a:ea typeface="Calibri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0FF021-5D96-11FE-D1B6-BEC4A3AE05BA}"/>
              </a:ext>
            </a:extLst>
          </p:cNvPr>
          <p:cNvSpPr txBox="1"/>
          <p:nvPr/>
        </p:nvSpPr>
        <p:spPr>
          <a:xfrm>
            <a:off x="715105" y="2414953"/>
            <a:ext cx="242667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ea typeface="Calibri"/>
                <a:cs typeface="Calibri"/>
              </a:rPr>
              <a:t>Capital only, not Maintenance</a:t>
            </a:r>
            <a:endParaRPr lang="en-US" err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50C2C6-3AFA-9FC7-E404-BFED6AD16DDB}"/>
              </a:ext>
            </a:extLst>
          </p:cNvPr>
          <p:cNvSpPr txBox="1"/>
          <p:nvPr/>
        </p:nvSpPr>
        <p:spPr>
          <a:xfrm>
            <a:off x="715105" y="3387968"/>
            <a:ext cx="242667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ea typeface="Calibri"/>
                <a:cs typeface="Calibri"/>
              </a:rPr>
              <a:t>Anything that Carries Passengers</a:t>
            </a:r>
            <a:endParaRPr lang="en-US" sz="1200">
              <a:ea typeface="Calibri"/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A62590-0137-6DB3-2D6D-BF7F3C2F2AC3}"/>
              </a:ext>
            </a:extLst>
          </p:cNvPr>
          <p:cNvSpPr txBox="1"/>
          <p:nvPr/>
        </p:nvSpPr>
        <p:spPr>
          <a:xfrm>
            <a:off x="715104" y="4396152"/>
            <a:ext cx="242667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ea typeface="Calibri"/>
                <a:cs typeface="Calibri"/>
              </a:rPr>
              <a:t>Not Eligible 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F9A53B-8409-E475-CDEF-22A90296C1D0}"/>
              </a:ext>
            </a:extLst>
          </p:cNvPr>
          <p:cNvSpPr txBox="1"/>
          <p:nvPr/>
        </p:nvSpPr>
        <p:spPr>
          <a:xfrm>
            <a:off x="715103" y="5486397"/>
            <a:ext cx="242667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ea typeface="Calibri"/>
                <a:cs typeface="Calibri"/>
              </a:rPr>
              <a:t>Statutory Approvals Needed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79AAE1-704C-425D-ED77-A4FFEC7DD402}"/>
              </a:ext>
            </a:extLst>
          </p:cNvPr>
          <p:cNvSpPr txBox="1"/>
          <p:nvPr/>
        </p:nvSpPr>
        <p:spPr>
          <a:xfrm>
            <a:off x="5732582" y="1512276"/>
            <a:ext cx="242667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ea typeface="Calibri"/>
                <a:cs typeface="Calibri"/>
              </a:rPr>
              <a:t>Outright Purchase Only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F4778E-331A-647D-4DA3-DE825C02674D}"/>
              </a:ext>
            </a:extLst>
          </p:cNvPr>
          <p:cNvSpPr txBox="1"/>
          <p:nvPr/>
        </p:nvSpPr>
        <p:spPr>
          <a:xfrm>
            <a:off x="5732581" y="2461844"/>
            <a:ext cx="242667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ea typeface="Calibri"/>
                <a:cs typeface="Calibri"/>
              </a:rPr>
              <a:t>Must be Transformational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AD0974-F1E6-B0CB-FA54-346F8D9A27E5}"/>
              </a:ext>
            </a:extLst>
          </p:cNvPr>
          <p:cNvSpPr txBox="1"/>
          <p:nvPr/>
        </p:nvSpPr>
        <p:spPr>
          <a:xfrm>
            <a:off x="5732580" y="3434857"/>
            <a:ext cx="242667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ea typeface="Calibri"/>
                <a:cs typeface="Calibri"/>
              </a:rPr>
              <a:t>Must be Paid for In Full / From Bank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42E349-E38D-578B-F548-FA9FCFD7147E}"/>
              </a:ext>
            </a:extLst>
          </p:cNvPr>
          <p:cNvSpPr txBox="1"/>
          <p:nvPr/>
        </p:nvSpPr>
        <p:spPr>
          <a:xfrm>
            <a:off x="5732580" y="4396150"/>
            <a:ext cx="242667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ea typeface="Calibri"/>
                <a:cs typeface="Calibri"/>
              </a:rPr>
              <a:t>Not Eligible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ED087F-C89E-37E5-10A7-FC14D96D7294}"/>
              </a:ext>
            </a:extLst>
          </p:cNvPr>
          <p:cNvSpPr txBox="1"/>
          <p:nvPr/>
        </p:nvSpPr>
        <p:spPr>
          <a:xfrm>
            <a:off x="5732580" y="5427781"/>
            <a:ext cx="242667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>
                <a:ea typeface="Calibri"/>
                <a:cs typeface="Calibri"/>
              </a:rPr>
              <a:t>Not Eligible </a:t>
            </a:r>
            <a:endParaRPr lang="en-US"/>
          </a:p>
        </p:txBody>
      </p:sp>
      <p:pic>
        <p:nvPicPr>
          <p:cNvPr id="39" name="Picture 38" descr="A blue and green triangle with green text&#10;&#10;AI-generated content may be incorrect.">
            <a:extLst>
              <a:ext uri="{FF2B5EF4-FFF2-40B4-BE49-F238E27FC236}">
                <a16:creationId xmlns:a16="http://schemas.microsoft.com/office/drawing/2014/main" id="{49C0D16A-8AF6-A2A5-2076-177C2FB1D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295" y="2213218"/>
            <a:ext cx="1629504" cy="11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9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8019D-334F-B321-6E88-D720038BF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EF1F4A-FFCF-01C2-4DF0-CAEB7CAEA7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36C87D-5D2E-7CEA-F45C-F49FCA354E8B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6E9D8-7681-9EBF-7D46-DB18865582D9}"/>
              </a:ext>
            </a:extLst>
          </p:cNvPr>
          <p:cNvSpPr txBox="1"/>
          <p:nvPr/>
        </p:nvSpPr>
        <p:spPr>
          <a:xfrm>
            <a:off x="532669" y="313239"/>
            <a:ext cx="8370299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How to apply 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Tahoma"/>
                <a:cs typeface="Times New Roman"/>
              </a:rPr>
            </a:b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lvl="0" algn="ctr">
              <a:defRPr/>
            </a:pPr>
            <a:r>
              <a:rPr lang="en-GB" sz="2400" b="1" spc="25">
                <a:solidFill>
                  <a:schemeClr val="bg1"/>
                </a:solidFill>
                <a:latin typeface="Arial"/>
                <a:ea typeface="Tahoma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https://dcsdc.gograntaid.com/</a:t>
            </a:r>
            <a:endParaRPr lang="en-GB" sz="2400" b="1" spc="25">
              <a:solidFill>
                <a:schemeClr val="bg1"/>
              </a:solidFill>
              <a:latin typeface="Arial"/>
              <a:ea typeface="Tahoma"/>
              <a:cs typeface="Times New Roman"/>
            </a:endParaRPr>
          </a:p>
          <a:p>
            <a:pPr lvl="0" algn="ctr">
              <a:defRPr/>
            </a:pPr>
            <a:endParaRPr lang="en-GB" sz="2400" b="1" spc="25">
              <a:solidFill>
                <a:schemeClr val="bg1"/>
              </a:solidFill>
              <a:latin typeface="Arial"/>
              <a:ea typeface="Tahom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  </a:t>
            </a:r>
            <a:endParaRPr kumimoji="0"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US" sz="2400" spc="25">
              <a:solidFill>
                <a:prstClr val="white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FDC0E3-5D73-5567-048E-95FB00A4D57E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A7DF4-8262-5B49-E9A7-F462FFE1B023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C6A43-E641-A4C4-C5FB-3EC405EA8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800" y="1626114"/>
            <a:ext cx="7869011" cy="392157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519A2B-9181-6FE8-2DC0-9AAAF0795825}"/>
              </a:ext>
            </a:extLst>
          </p:cNvPr>
          <p:cNvSpPr/>
          <p:nvPr/>
        </p:nvSpPr>
        <p:spPr>
          <a:xfrm>
            <a:off x="1641229" y="4865076"/>
            <a:ext cx="1184031" cy="926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DE103FA-F500-458B-296C-D4903CB29984}"/>
              </a:ext>
            </a:extLst>
          </p:cNvPr>
          <p:cNvSpPr/>
          <p:nvPr/>
        </p:nvSpPr>
        <p:spPr>
          <a:xfrm>
            <a:off x="527538" y="5064368"/>
            <a:ext cx="738553" cy="4689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1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0E1E9-2DD6-7404-3871-1B516A546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1B1EED-8F60-1429-E89F-819916E8E7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23A92E-15E0-24AC-1783-924CD926C57E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040B8-079C-E593-ED84-A34C4A8A69F0}"/>
              </a:ext>
            </a:extLst>
          </p:cNvPr>
          <p:cNvSpPr txBox="1"/>
          <p:nvPr/>
        </p:nvSpPr>
        <p:spPr>
          <a:xfrm>
            <a:off x="556115" y="313239"/>
            <a:ext cx="8346853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How to apply 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Tahoma"/>
                <a:cs typeface="Times New Roman"/>
              </a:rPr>
            </a:b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  </a:t>
            </a:r>
            <a:endParaRPr kumimoji="0"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US" sz="2400" spc="25">
              <a:solidFill>
                <a:prstClr val="white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08B97-A9FD-98AD-F3F8-1EFC2A164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59" y="2063089"/>
            <a:ext cx="2687469" cy="1496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80DF17-84CA-E4A3-BDF1-BDDB056B0B18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5E5FF-F1D8-7F7B-63A1-46973F26522E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29F677-740C-DF6C-3A31-4BA61D671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31" y="1038450"/>
            <a:ext cx="3442348" cy="4548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1B58BC-B01D-F043-F9B2-74A408909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759" y="854353"/>
            <a:ext cx="7671033" cy="490794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961E0FA-98A7-3C82-6CC9-057F0C2D9043}"/>
              </a:ext>
            </a:extLst>
          </p:cNvPr>
          <p:cNvSpPr/>
          <p:nvPr/>
        </p:nvSpPr>
        <p:spPr>
          <a:xfrm>
            <a:off x="11641015" y="4794738"/>
            <a:ext cx="484631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2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71527-0CF2-CE49-A162-E1267760E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4B2EBB-531D-4A60-DB52-3C58CF3C9F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FFD35A-8C96-8628-4609-E6B3247A5721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21366-D5EC-9185-C6AD-B83E968D425A}"/>
              </a:ext>
            </a:extLst>
          </p:cNvPr>
          <p:cNvSpPr txBox="1"/>
          <p:nvPr/>
        </p:nvSpPr>
        <p:spPr>
          <a:xfrm>
            <a:off x="556115" y="313239"/>
            <a:ext cx="83351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Arial"/>
              </a:rPr>
              <a:t>How to Apply?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b="1" spc="25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4761E-94C9-6B14-D1FA-A2899FB89474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AF91AC-CED0-E2E4-232F-B7D134C8344E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733B1A5-FD03-3274-B9CB-72DD2A96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014" y="527539"/>
            <a:ext cx="7422282" cy="533399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C92298D-67C2-964D-4D0C-C446D203654C}"/>
              </a:ext>
            </a:extLst>
          </p:cNvPr>
          <p:cNvSpPr/>
          <p:nvPr/>
        </p:nvSpPr>
        <p:spPr>
          <a:xfrm>
            <a:off x="2497015" y="1852245"/>
            <a:ext cx="738553" cy="4689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2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C7A16-7EB9-7ACC-E1A2-BCDCBD7A7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B4C316-4677-1ED3-17BA-31700B24D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83A1C0-33BF-4F73-EA35-87B3A5F7F55E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8C780-BE4B-C8DE-A861-B3C6BD6730A5}"/>
              </a:ext>
            </a:extLst>
          </p:cNvPr>
          <p:cNvSpPr txBox="1"/>
          <p:nvPr/>
        </p:nvSpPr>
        <p:spPr>
          <a:xfrm>
            <a:off x="556115" y="313239"/>
            <a:ext cx="8346853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25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Quote Specification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kumimoji="0" lang="en-GB" sz="2400" b="0" i="0" u="none" strike="noStrike" kern="1200" cap="none" spc="25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2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B – Specification </a:t>
            </a:r>
          </a:p>
          <a:p>
            <a:pPr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Applicants prepare detailed written specification to include: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Technical requirements and features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Quantity required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Quality standards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Delivery/ completion timeframes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Installation requirements (if applicable) </a:t>
            </a:r>
          </a:p>
          <a:p>
            <a:pPr>
              <a:defRPr/>
            </a:pPr>
            <a:endParaRPr lang="en-US" sz="2200" spc="25">
              <a:solidFill>
                <a:prstClr val="white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Template B to be shared with suppliers to obtain quotes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Certified quotes on supplier letter-headed paper based on spec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Emails to &amp; from suppliers must be retained (written quotes)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Council will carry out checks on suppliers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9FD7D-A650-AB0C-F8F6-2C5380841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59" y="2063089"/>
            <a:ext cx="2687469" cy="1496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D17FC0-401D-89A3-F498-4816727A394A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E53DA-BBDD-4FC0-D8B5-087DCABDE8A5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62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E0606-AFDE-16B3-91F2-46A7B37BA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EB5253-4E59-B35B-C0DA-6F3168B4BC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FED40A-63DD-6C63-6154-04191D4EAC5F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C1DC3-4661-0837-B4DA-CE5907A0E086}"/>
              </a:ext>
            </a:extLst>
          </p:cNvPr>
          <p:cNvSpPr txBox="1"/>
          <p:nvPr/>
        </p:nvSpPr>
        <p:spPr>
          <a:xfrm>
            <a:off x="556115" y="313239"/>
            <a:ext cx="10978447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Procurement Requirements</a:t>
            </a:r>
            <a:endParaRPr lang="en-GB" sz="28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2800" spc="25">
              <a:latin typeface="Arial"/>
              <a:ea typeface="Tahoma"/>
              <a:cs typeface="Times New Roman"/>
            </a:endParaRPr>
          </a:p>
          <a:p>
            <a:pPr>
              <a:defRPr/>
            </a:pPr>
            <a:r>
              <a:rPr lang="en-GB" sz="2400" b="1" spc="25">
                <a:solidFill>
                  <a:schemeClr val="bg1"/>
                </a:solidFill>
                <a:latin typeface="Arial"/>
                <a:ea typeface="Tahoma"/>
                <a:cs typeface="Times New Roman"/>
              </a:rPr>
              <a:t>Quotation Thresholds: </a:t>
            </a:r>
          </a:p>
          <a:p>
            <a:pPr>
              <a:defRPr/>
            </a:pP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Tahoma"/>
                <a:cs typeface="Times New Roman"/>
              </a:rPr>
            </a:br>
            <a:endParaRPr lang="en-GB" sz="2800" b="0" i="0" u="none" strike="noStrike" kern="1200" cap="none" spc="25" normalizeH="0" baseline="0" noProof="0">
              <a:ln>
                <a:noFill/>
              </a:ln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spc="25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F4A4DA-0882-5862-ADB0-64AB8B848339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B3135F-1ECB-08F5-3CF9-B4071AD21FED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6CAA5-FE95-B0D4-DA72-A74DA1CD4C0A}"/>
              </a:ext>
            </a:extLst>
          </p:cNvPr>
          <p:cNvSpPr txBox="1"/>
          <p:nvPr/>
        </p:nvSpPr>
        <p:spPr>
          <a:xfrm>
            <a:off x="2778369" y="5210908"/>
            <a:ext cx="60960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baseline="0">
                <a:solidFill>
                  <a:srgbClr val="FFFFFF"/>
                </a:solidFill>
                <a:latin typeface="Arial"/>
              </a:rPr>
              <a:t>Plan</a:t>
            </a:r>
            <a:r>
              <a:rPr lang="en-GB" sz="2400" b="1">
                <a:solidFill>
                  <a:srgbClr val="FFFFFF"/>
                </a:solidFill>
                <a:latin typeface="Arial"/>
              </a:rPr>
              <a:t> ahead -</a:t>
            </a:r>
            <a:r>
              <a:rPr lang="en-GB" sz="2400" b="1" baseline="0">
                <a:solidFill>
                  <a:srgbClr val="FFFFFF"/>
                </a:solidFill>
                <a:latin typeface="Arial"/>
              </a:rPr>
              <a:t> get your quotes in order!</a:t>
            </a:r>
            <a:r>
              <a:rPr sz="2400">
                <a:latin typeface="Arial"/>
                <a:ea typeface="Arial"/>
                <a:cs typeface="Arial"/>
              </a:rPr>
              <a:t>​</a:t>
            </a:r>
            <a:endParaRPr lang="en-GB"/>
          </a:p>
          <a:p>
            <a:pPr algn="ctr"/>
            <a:endParaRPr lang="en-GB"/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33E1EC0-886A-2E91-1C95-1DA75693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6" y="1860305"/>
            <a:ext cx="11612439" cy="22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4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DFEE8-05FB-A1BF-D6DD-5A9C858B3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4EBF29-F92D-109A-AEBC-B76E6CA705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1D8EB9-29CB-5594-8BF9-B8EBF67E48F7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FFCDD-C297-9B52-18C6-BE7B4D193C2E}"/>
              </a:ext>
            </a:extLst>
          </p:cNvPr>
          <p:cNvSpPr txBox="1"/>
          <p:nvPr/>
        </p:nvSpPr>
        <p:spPr>
          <a:xfrm>
            <a:off x="556115" y="313239"/>
            <a:ext cx="8346853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Arial"/>
              </a:rPr>
              <a:t>Todays Session: </a:t>
            </a:r>
            <a:endParaRPr lang="en-US">
              <a:solidFill>
                <a:prstClr val="white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Overview of the Local Economic Partnership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spc="25">
                <a:solidFill>
                  <a:prstClr val="white"/>
                </a:solidFill>
                <a:latin typeface="Arial"/>
                <a:ea typeface="+mn-lt"/>
                <a:cs typeface="Arial"/>
              </a:rPr>
              <a:t>Overview of Business Transformation grant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spc="25">
                <a:solidFill>
                  <a:prstClr val="white"/>
                </a:solidFill>
                <a:latin typeface="Arial"/>
                <a:ea typeface="+mn-lt"/>
                <a:cs typeface="Arial"/>
              </a:rPr>
              <a:t>Eligibility Criteria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spc="25">
                <a:solidFill>
                  <a:prstClr val="white"/>
                </a:solidFill>
                <a:latin typeface="Arial"/>
                <a:ea typeface="+mn-lt"/>
                <a:cs typeface="Arial"/>
              </a:rPr>
              <a:t>What can be funded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spc="25">
                <a:solidFill>
                  <a:prstClr val="white"/>
                </a:solidFill>
                <a:latin typeface="Arial"/>
                <a:ea typeface="+mn-lt"/>
                <a:cs typeface="Arial"/>
              </a:rPr>
              <a:t>Grant Levels &amp; Match Funding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Procurement Guidance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spc="25">
                <a:solidFill>
                  <a:prstClr val="white"/>
                </a:solidFill>
                <a:latin typeface="Arial"/>
                <a:ea typeface="+mn-lt"/>
                <a:cs typeface="Arial"/>
              </a:rPr>
              <a:t>How To Apply &amp; Assessment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spc="25">
                <a:solidFill>
                  <a:prstClr val="white"/>
                </a:solidFill>
                <a:latin typeface="Arial"/>
                <a:ea typeface="+mn-lt"/>
                <a:cs typeface="Arial"/>
              </a:rPr>
              <a:t>If you're successful – How to claim/ How grants are paid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Other potential grant openings / Additional support available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20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Q&amp;A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prstClr val="white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EC753C-AB02-65C2-764B-C1643D5A9892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FBE2EE-82E3-FA86-1AD3-9FC512C421F0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A blue and green triangle with green text&#10;&#10;AI-generated content may be incorrect.">
            <a:extLst>
              <a:ext uri="{FF2B5EF4-FFF2-40B4-BE49-F238E27FC236}">
                <a16:creationId xmlns:a16="http://schemas.microsoft.com/office/drawing/2014/main" id="{F2BB0403-ED63-0C96-E0C8-6D5725A4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60" y="2165025"/>
            <a:ext cx="2181791" cy="1548750"/>
          </a:xfrm>
          <a:prstGeom prst="rect">
            <a:avLst/>
          </a:prstGeom>
        </p:spPr>
      </p:pic>
      <p:pic>
        <p:nvPicPr>
          <p:cNvPr id="3" name="Picture 2" descr="A white circle with blue border&#10;&#10;AI-generated content may be incorrect.">
            <a:extLst>
              <a:ext uri="{FF2B5EF4-FFF2-40B4-BE49-F238E27FC236}">
                <a16:creationId xmlns:a16="http://schemas.microsoft.com/office/drawing/2014/main" id="{0FFC5C21-7496-4820-9D06-E8063A06D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79" y="960925"/>
            <a:ext cx="223472" cy="235195"/>
          </a:xfrm>
          <a:prstGeom prst="rect">
            <a:avLst/>
          </a:prstGeom>
        </p:spPr>
      </p:pic>
      <p:pic>
        <p:nvPicPr>
          <p:cNvPr id="4" name="Picture 3" descr="A white circle with blue border&#10;&#10;AI-generated content may be incorrect.">
            <a:extLst>
              <a:ext uri="{FF2B5EF4-FFF2-40B4-BE49-F238E27FC236}">
                <a16:creationId xmlns:a16="http://schemas.microsoft.com/office/drawing/2014/main" id="{A062259F-EA2D-2DF0-4A98-4F67A8B58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78" y="1476739"/>
            <a:ext cx="223472" cy="235195"/>
          </a:xfrm>
          <a:prstGeom prst="rect">
            <a:avLst/>
          </a:prstGeom>
        </p:spPr>
      </p:pic>
      <p:pic>
        <p:nvPicPr>
          <p:cNvPr id="5" name="Picture 4" descr="A white circle with blue border&#10;&#10;AI-generated content may be incorrect.">
            <a:extLst>
              <a:ext uri="{FF2B5EF4-FFF2-40B4-BE49-F238E27FC236}">
                <a16:creationId xmlns:a16="http://schemas.microsoft.com/office/drawing/2014/main" id="{9363EA7D-3A3D-2221-8E57-60D46846E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78" y="4665417"/>
            <a:ext cx="223472" cy="235195"/>
          </a:xfrm>
          <a:prstGeom prst="rect">
            <a:avLst/>
          </a:prstGeom>
        </p:spPr>
      </p:pic>
      <p:pic>
        <p:nvPicPr>
          <p:cNvPr id="7" name="Picture 6" descr="A white circle with blue border&#10;&#10;AI-generated content may be incorrect.">
            <a:extLst>
              <a:ext uri="{FF2B5EF4-FFF2-40B4-BE49-F238E27FC236}">
                <a16:creationId xmlns:a16="http://schemas.microsoft.com/office/drawing/2014/main" id="{E51694E6-2FF3-6B28-BEB6-904D7058C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78" y="5064001"/>
            <a:ext cx="223472" cy="23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1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CAC47-A0B9-6F2E-D872-091422649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CFFC1D-27B9-D24E-6554-FDE1106F08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84E6FE-B024-574E-C146-77DEF57F9ADE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3271E-F86B-5946-BF32-75FF0AB27141}"/>
              </a:ext>
            </a:extLst>
          </p:cNvPr>
          <p:cNvSpPr txBox="1"/>
          <p:nvPr/>
        </p:nvSpPr>
        <p:spPr>
          <a:xfrm>
            <a:off x="556115" y="313239"/>
            <a:ext cx="10978447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Procurement Requirements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Tahoma"/>
                <a:cs typeface="Times New Roman"/>
              </a:rPr>
            </a:br>
            <a:endParaRPr lang="en-GB" sz="2800" b="0" i="0" u="none" strike="noStrike" kern="1200" cap="none" spc="25" normalizeH="0" baseline="0" noProof="0">
              <a:ln>
                <a:noFill/>
              </a:ln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spc="25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598D2-D2FC-E24E-7BBD-32535AB54239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0FD8E5-F615-FE66-1EDF-56A65AD4A3EF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whit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2E04BEB2-D838-6277-09FB-61BF7F937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5" y="1042621"/>
            <a:ext cx="4105275" cy="4210050"/>
          </a:xfrm>
          <a:prstGeom prst="rect">
            <a:avLst/>
          </a:prstGeom>
        </p:spPr>
      </p:pic>
      <p:pic>
        <p:nvPicPr>
          <p:cNvPr id="5" name="Picture 4" descr="A whit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CDF6777A-9165-9379-35BF-27FBB424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361" y="1042620"/>
            <a:ext cx="4105275" cy="4210050"/>
          </a:xfrm>
          <a:prstGeom prst="rect">
            <a:avLst/>
          </a:prstGeom>
        </p:spPr>
      </p:pic>
      <p:pic>
        <p:nvPicPr>
          <p:cNvPr id="7" name="Picture 6" descr="A whit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42155D21-26E9-5C1F-CBA7-4A857B0EC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038" y="1042620"/>
            <a:ext cx="4105275" cy="4210050"/>
          </a:xfrm>
          <a:prstGeom prst="rect">
            <a:avLst/>
          </a:prstGeom>
        </p:spPr>
      </p:pic>
      <p:pic>
        <p:nvPicPr>
          <p:cNvPr id="8" name="Picture 7" descr="A list of quotation rules&#10;&#10;AI-generated content may be incorrect.">
            <a:extLst>
              <a:ext uri="{FF2B5EF4-FFF2-40B4-BE49-F238E27FC236}">
                <a16:creationId xmlns:a16="http://schemas.microsoft.com/office/drawing/2014/main" id="{66CA5540-7831-D1D3-0754-400864F41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40" y="1384790"/>
            <a:ext cx="3782890" cy="3267807"/>
          </a:xfrm>
          <a:prstGeom prst="rect">
            <a:avLst/>
          </a:prstGeom>
        </p:spPr>
      </p:pic>
      <p:pic>
        <p:nvPicPr>
          <p:cNvPr id="9" name="Picture 8" descr="A list of information on a white background&#10;&#10;AI-generated content may be incorrect.">
            <a:extLst>
              <a:ext uri="{FF2B5EF4-FFF2-40B4-BE49-F238E27FC236}">
                <a16:creationId xmlns:a16="http://schemas.microsoft.com/office/drawing/2014/main" id="{D4A1B563-54E7-6B94-6FE9-DF47512E6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704" y="1386987"/>
            <a:ext cx="3742592" cy="3169627"/>
          </a:xfrm>
          <a:prstGeom prst="rect">
            <a:avLst/>
          </a:prstGeom>
        </p:spPr>
      </p:pic>
      <p:pic>
        <p:nvPicPr>
          <p:cNvPr id="10" name="Picture 9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DD27C986-62DD-00AE-AFF0-E5E332960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4958" y="1385522"/>
            <a:ext cx="3615836" cy="31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2CB88-C275-5BD0-2F2F-3571612CA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A0F2B5-3278-7671-B1A3-BF592EC864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9D2978-31ED-14F2-184D-06114A85B6D2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092CF-78C6-C615-FC39-FBE40FDEF388}"/>
              </a:ext>
            </a:extLst>
          </p:cNvPr>
          <p:cNvSpPr txBox="1"/>
          <p:nvPr/>
        </p:nvSpPr>
        <p:spPr>
          <a:xfrm>
            <a:off x="556115" y="313239"/>
            <a:ext cx="8346853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25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Evidence to Submit 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kumimoji="0" lang="en-GB" sz="2400" b="0" i="0" u="none" strike="noStrike" kern="1200" cap="none" spc="25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spc="25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Application &amp; Supporting documents must be submitted by 16</a:t>
            </a:r>
            <a:r>
              <a:rPr lang="en-US" sz="2400" b="1" spc="25" baseline="300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</a:t>
            </a:r>
            <a:r>
              <a:rPr lang="en-US" sz="2400" b="1" spc="25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July 2026 at 12noon!</a:t>
            </a:r>
          </a:p>
          <a:p>
            <a:pPr algn="ctr">
              <a:defRPr/>
            </a:pPr>
            <a:endParaRPr lang="en-US" sz="2200" b="1" spc="25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spc="25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Include with your application:</a:t>
            </a:r>
          </a:p>
          <a:p>
            <a:pPr marL="457200" indent="-457200">
              <a:buAutoNum type="arabicPeriod"/>
              <a:defRPr/>
            </a:pPr>
            <a:r>
              <a:rPr lang="en-US" sz="2200" spc="25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Template A: Subsidy Declaration</a:t>
            </a:r>
          </a:p>
          <a:p>
            <a:pPr marL="457200" indent="-457200">
              <a:buAutoNum type="arabicPeriod"/>
              <a:defRPr/>
            </a:pPr>
            <a:r>
              <a:rPr lang="en-US" sz="2200" spc="25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Template B: Specification – detailed description of each item</a:t>
            </a:r>
          </a:p>
          <a:p>
            <a:pPr marL="457200" indent="-457200">
              <a:buAutoNum type="arabicPeriod"/>
              <a:defRPr/>
            </a:pPr>
            <a:r>
              <a:rPr lang="en-US" sz="2200" spc="25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All quotations obtained</a:t>
            </a:r>
          </a:p>
          <a:p>
            <a:pPr marL="457200" indent="-457200">
              <a:buAutoNum type="arabicPeriod"/>
              <a:defRPr/>
            </a:pPr>
            <a:r>
              <a:rPr lang="en-US" sz="2200" spc="25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Template C – including rationale for chosen supplier </a:t>
            </a:r>
          </a:p>
          <a:p>
            <a:pPr marL="457200" indent="-457200">
              <a:buAutoNum type="arabicPeriod"/>
              <a:defRPr/>
            </a:pPr>
            <a:endParaRPr lang="en-US" sz="2200" b="0" i="0" u="none" strike="noStrike" kern="1200" cap="none" spc="25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2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Do not submit: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Web links or cloud storage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Incomplete or illegible quotes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Quotes more than 3 months old </a:t>
            </a:r>
            <a:endParaRPr lang="en-US" sz="2200" spc="25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83EEB5-499B-327D-6D4E-C5572D8EE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59" y="2063089"/>
            <a:ext cx="2687469" cy="1496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A95D58-F180-24C4-CF3A-4A3BBC991C6E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A9E04-AEAD-ACF0-9743-FCA433E7A0EF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520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7CA36-F71A-6AE4-267F-D35365FB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03C9F4-1586-8556-3A0C-D914EAAFB8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3DADBA-4A14-4A71-A161-0D9870D14A5E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08024-B32C-2E20-C200-1AB61FD4D866}"/>
              </a:ext>
            </a:extLst>
          </p:cNvPr>
          <p:cNvSpPr txBox="1"/>
          <p:nvPr/>
        </p:nvSpPr>
        <p:spPr>
          <a:xfrm>
            <a:off x="274761" y="383577"/>
            <a:ext cx="8346853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>
                <a:solidFill>
                  <a:schemeClr val="bg1"/>
                </a:solidFill>
                <a:latin typeface="Arial"/>
                <a:cs typeface="Arial"/>
              </a:rPr>
              <a:t>What makes a strong application</a:t>
            </a:r>
            <a:endParaRPr lang="en-US" sz="3200" b="1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3200" b="1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>
              <a:defRPr/>
            </a:pPr>
            <a:endParaRPr lang="en-GB" sz="2800" spc="25">
              <a:solidFill>
                <a:srgbClr val="000000"/>
              </a:solidFill>
              <a:latin typeface="Arial"/>
              <a:ea typeface="Tahoma"/>
              <a:cs typeface="Times New Roman"/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25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prstClr val="white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sz="2400" spc="25">
              <a:solidFill>
                <a:srgbClr val="FFFFFF"/>
              </a:solidFill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12C3BF-D48B-6F14-E506-579419E0CC3B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765F3C-B0B3-2E3A-7BAA-F3AC372EEE0D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A whit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5D7C5502-B0C4-2C4B-52F4-D643CB258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27" y="931985"/>
            <a:ext cx="3932359" cy="2590798"/>
          </a:xfrm>
          <a:prstGeom prst="rect">
            <a:avLst/>
          </a:prstGeom>
        </p:spPr>
      </p:pic>
      <p:pic>
        <p:nvPicPr>
          <p:cNvPr id="9" name="Picture 8" descr="A whit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5DE5056C-51AF-CB4E-85D4-748E28573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558" y="943708"/>
            <a:ext cx="3908912" cy="2590798"/>
          </a:xfrm>
          <a:prstGeom prst="rect">
            <a:avLst/>
          </a:prstGeom>
        </p:spPr>
      </p:pic>
      <p:pic>
        <p:nvPicPr>
          <p:cNvPr id="10" name="Picture 9" descr="A whit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19616D1D-F200-1E51-3B23-ABD317AB3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173" y="943708"/>
            <a:ext cx="3850297" cy="2602521"/>
          </a:xfrm>
          <a:prstGeom prst="rect">
            <a:avLst/>
          </a:prstGeom>
        </p:spPr>
      </p:pic>
      <p:pic>
        <p:nvPicPr>
          <p:cNvPr id="12" name="Picture 11" descr="A whit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50BCD452-98EB-EFA7-21C2-74657754B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27" y="3429000"/>
            <a:ext cx="3932359" cy="2508737"/>
          </a:xfrm>
          <a:prstGeom prst="rect">
            <a:avLst/>
          </a:prstGeom>
        </p:spPr>
      </p:pic>
      <p:pic>
        <p:nvPicPr>
          <p:cNvPr id="14" name="Picture 13" descr="A whit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83B2ECE8-A361-A90A-3E0C-B2AED4ED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558" y="3429001"/>
            <a:ext cx="3862020" cy="2485292"/>
          </a:xfrm>
          <a:prstGeom prst="rect">
            <a:avLst/>
          </a:prstGeom>
        </p:spPr>
      </p:pic>
      <p:pic>
        <p:nvPicPr>
          <p:cNvPr id="17" name="Picture 16" descr="A whit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287F9CB3-DF93-3D81-86BE-3FBD5D8F0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065" y="3440724"/>
            <a:ext cx="3756513" cy="24970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5E98A7-BC3C-2039-ACDB-E1ACFFBE5DAA}"/>
              </a:ext>
            </a:extLst>
          </p:cNvPr>
          <p:cNvSpPr txBox="1"/>
          <p:nvPr/>
        </p:nvSpPr>
        <p:spPr>
          <a:xfrm>
            <a:off x="410308" y="1096108"/>
            <a:ext cx="3505200" cy="9350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b="1" kern="1200">
                <a:solidFill>
                  <a:srgbClr val="0D2B4E"/>
                </a:solidFill>
                <a:latin typeface="Cambria"/>
                <a:ea typeface="Cambria"/>
                <a:cs typeface="Cambria"/>
              </a:rPr>
              <a:t>🎯  Be Specific &amp; Evidence-Based</a:t>
            </a:r>
            <a:endParaRPr lang="en-US"/>
          </a:p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93C96-C34D-3F78-CA1A-4390BC38B8D7}"/>
              </a:ext>
            </a:extLst>
          </p:cNvPr>
          <p:cNvSpPr txBox="1"/>
          <p:nvPr/>
        </p:nvSpPr>
        <p:spPr>
          <a:xfrm>
            <a:off x="410308" y="1916723"/>
            <a:ext cx="350520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Use actual numbers — turnover figures, employee counts, capacity percentages. Assertions without data score poorly. A score of 5 requires 'comprehensive, detailed, evidence-based responses'.</a:t>
            </a:r>
          </a:p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EAAB84-6C59-09CA-154D-956B5D895B3B}"/>
              </a:ext>
            </a:extLst>
          </p:cNvPr>
          <p:cNvSpPr txBox="1"/>
          <p:nvPr/>
        </p:nvSpPr>
        <p:spPr>
          <a:xfrm>
            <a:off x="4829906" y="1096107"/>
            <a:ext cx="30011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b="1" kern="1200">
                <a:solidFill>
                  <a:srgbClr val="0D2B4E"/>
                </a:solidFill>
                <a:latin typeface="Cambria"/>
                <a:ea typeface="Cambria"/>
                <a:cs typeface="Cambria"/>
              </a:rPr>
              <a:t>📈  Demonstrate Transformational Impact</a:t>
            </a:r>
          </a:p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3D718A-B0E9-2FA6-0B10-1332D767A946}"/>
              </a:ext>
            </a:extLst>
          </p:cNvPr>
          <p:cNvSpPr txBox="1"/>
          <p:nvPr/>
        </p:nvSpPr>
        <p:spPr>
          <a:xfrm>
            <a:off x="8534400" y="1096107"/>
            <a:ext cx="29659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b="1" kern="1200">
                <a:solidFill>
                  <a:srgbClr val="0D2B4E"/>
                </a:solidFill>
                <a:latin typeface="Cambria"/>
                <a:ea typeface="Cambria"/>
                <a:cs typeface="Cambria"/>
              </a:rPr>
              <a:t>🔗  Show Additionality</a:t>
            </a:r>
          </a:p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62198C-C2F1-CFEB-922E-0F4295A5C14E}"/>
              </a:ext>
            </a:extLst>
          </p:cNvPr>
          <p:cNvSpPr txBox="1"/>
          <p:nvPr/>
        </p:nvSpPr>
        <p:spPr>
          <a:xfrm>
            <a:off x="4689232" y="1717431"/>
            <a:ext cx="3270738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Explain why this is a step-change — not just an upgrade. What can you do AFTER that you couldn't do BEFORE? How does it fundamentally change operations, capacity or reach?</a:t>
            </a:r>
          </a:p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B0BF73-23E3-656B-7514-8D5445DA9DB9}"/>
              </a:ext>
            </a:extLst>
          </p:cNvPr>
          <p:cNvSpPr txBox="1"/>
          <p:nvPr/>
        </p:nvSpPr>
        <p:spPr>
          <a:xfrm>
            <a:off x="8616461" y="1518139"/>
            <a:ext cx="3165230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Why do you need the grant NOW? What barriers exist without support? What are the consequences of NOT </a:t>
            </a:r>
            <a:r>
              <a:rPr lang="en-US" sz="16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going ahead</a:t>
            </a:r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? Assessors look for projects that genuinely wouldn't happen without funding.</a:t>
            </a:r>
          </a:p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748D9A-14C5-9BB1-813A-18BE22A944D0}"/>
              </a:ext>
            </a:extLst>
          </p:cNvPr>
          <p:cNvSpPr txBox="1"/>
          <p:nvPr/>
        </p:nvSpPr>
        <p:spPr>
          <a:xfrm>
            <a:off x="410307" y="3522785"/>
            <a:ext cx="28604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b="1" kern="1200">
                <a:solidFill>
                  <a:srgbClr val="0D2B4E"/>
                </a:solidFill>
                <a:latin typeface="Cambria"/>
                <a:ea typeface="Cambria"/>
                <a:cs typeface="Cambria"/>
              </a:rPr>
              <a:t>📊  Quantify Your Outcomes (D3)</a:t>
            </a:r>
            <a:endParaRPr lang="en-US"/>
          </a:p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A5F66B-FF65-2CF1-0F50-E84565BC7767}"/>
              </a:ext>
            </a:extLst>
          </p:cNvPr>
          <p:cNvSpPr txBox="1"/>
          <p:nvPr/>
        </p:nvSpPr>
        <p:spPr>
          <a:xfrm>
            <a:off x="410308" y="4331678"/>
            <a:ext cx="364587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Complete the outputs table with realistic, evidence-based projections: jobs sustained/created (FTE), turnover increase (%), export growth (%), new products/processes introduced.</a:t>
            </a:r>
          </a:p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E196DD-2854-61BA-B8F6-9232845E9745}"/>
              </a:ext>
            </a:extLst>
          </p:cNvPr>
          <p:cNvSpPr txBox="1"/>
          <p:nvPr/>
        </p:nvSpPr>
        <p:spPr>
          <a:xfrm>
            <a:off x="4536831" y="3511062"/>
            <a:ext cx="34231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b="1" kern="1200">
                <a:solidFill>
                  <a:srgbClr val="0D2B4E"/>
                </a:solidFill>
                <a:latin typeface="Cambria"/>
                <a:ea typeface="Cambria"/>
                <a:cs typeface="Cambria"/>
              </a:rPr>
              <a:t>⏱️  Prove Deliverability (D4)</a:t>
            </a:r>
          </a:p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3D77FF-F8ED-696A-1FF3-DDD25C1F7981}"/>
              </a:ext>
            </a:extLst>
          </p:cNvPr>
          <p:cNvSpPr txBox="1"/>
          <p:nvPr/>
        </p:nvSpPr>
        <p:spPr>
          <a:xfrm>
            <a:off x="4689232" y="4097216"/>
            <a:ext cx="327073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Convince the panel you can deliver within 12 weeks of offer. Show relevant experience, management capacity, and understanding of practical requirements and timelines.</a:t>
            </a:r>
          </a:p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2F5E31-5096-91D2-F90C-55895EFC87FB}"/>
              </a:ext>
            </a:extLst>
          </p:cNvPr>
          <p:cNvSpPr txBox="1"/>
          <p:nvPr/>
        </p:nvSpPr>
        <p:spPr>
          <a:xfrm>
            <a:off x="8452339" y="3511062"/>
            <a:ext cx="3470030" cy="9350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b="1" kern="1200">
                <a:solidFill>
                  <a:srgbClr val="0D2B4E"/>
                </a:solidFill>
                <a:latin typeface="Cambria"/>
                <a:ea typeface="Cambria"/>
                <a:cs typeface="Cambria"/>
              </a:rPr>
              <a:t>🌱  Don't Neglect Sustainability (D6)</a:t>
            </a:r>
            <a:endParaRPr lang="en-US"/>
          </a:p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681553-A133-CA68-45B8-87EAA52548F6}"/>
              </a:ext>
            </a:extLst>
          </p:cNvPr>
          <p:cNvSpPr txBox="1"/>
          <p:nvPr/>
        </p:nvSpPr>
        <p:spPr>
          <a:xfrm>
            <a:off x="8593016" y="4155831"/>
            <a:ext cx="310661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6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Even if your project isn't green technology, describe how it reduces waste, improves energy efficiency, or aligns with net-zero commitments. Every point counts.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73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3702A-1CEA-B031-AE25-A34BDEAE4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B68DCE-196C-CD19-7E82-3D6AE065D0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803719-D6FF-5588-5556-444FB24D2F07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A92653-68FA-F128-8A18-09A9BCFE839B}"/>
              </a:ext>
            </a:extLst>
          </p:cNvPr>
          <p:cNvSpPr txBox="1"/>
          <p:nvPr/>
        </p:nvSpPr>
        <p:spPr>
          <a:xfrm>
            <a:off x="556115" y="313239"/>
            <a:ext cx="8346853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How Applications Are Assessed</a:t>
            </a:r>
            <a:br>
              <a:rPr lang="en-GB" sz="2800" spc="25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lang="en-GB" sz="2800" spc="25">
              <a:solidFill>
                <a:prstClr val="white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u="sng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Stage 1: </a:t>
            </a: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Eligibility and Completeness check</a:t>
            </a:r>
          </a:p>
          <a:p>
            <a:pPr>
              <a:defRPr/>
            </a:pPr>
            <a:endParaRPr lang="en-US" sz="2200" spc="25">
              <a:solidFill>
                <a:prstClr val="white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u="sng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Stage 2: </a:t>
            </a: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Scoring by Assessment Panel</a:t>
            </a:r>
          </a:p>
          <a:p>
            <a:pPr>
              <a:defRPr/>
            </a:pPr>
            <a:endParaRPr lang="en-US" sz="2200" spc="25">
              <a:solidFill>
                <a:prstClr val="white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Competitive process :  Minimum score to be considered - 65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Applications ranked from highest to lowest score</a:t>
            </a:r>
            <a:endParaRPr lang="en-US" sz="2200">
              <a:solidFill>
                <a:prstClr val="white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Funding awarded until budget is exhausted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33566-10B5-7DEF-EFB0-F844205DA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59" y="2063089"/>
            <a:ext cx="2687469" cy="1496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69896B-6681-4ACD-31BC-93DE97DD47F8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D2FF76-D7EE-6EDC-2174-20AD41B8246A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73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10E5C-0BA2-F0A6-214E-33BC01CBE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890C57-3E9E-3A20-CF55-2E5D029099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5F7D2F-9115-3C53-E912-D22B0F57F52C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213D7-0123-8F45-BB54-D370928575A0}"/>
              </a:ext>
            </a:extLst>
          </p:cNvPr>
          <p:cNvSpPr txBox="1"/>
          <p:nvPr/>
        </p:nvSpPr>
        <p:spPr>
          <a:xfrm>
            <a:off x="556115" y="313239"/>
            <a:ext cx="11366974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Scoring Criteria </a:t>
            </a:r>
            <a:endParaRPr lang="en-GB" sz="28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prstClr val="white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prstClr val="white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defRPr/>
            </a:pPr>
            <a:endParaRPr lang="en-GB" sz="2400" spc="25">
              <a:solidFill>
                <a:srgbClr val="FFFFFF"/>
              </a:solidFill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335D4-FD1D-06D1-59F2-E192C2E9C71E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7D0A6-46A8-3FAE-1864-E1535D46D1DB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7" name="Picture 16" descr="A screenshot of a survey&#10;&#10;AI-generated content may be incorrect.">
            <a:extLst>
              <a:ext uri="{FF2B5EF4-FFF2-40B4-BE49-F238E27FC236}">
                <a16:creationId xmlns:a16="http://schemas.microsoft.com/office/drawing/2014/main" id="{1A09D285-3647-56CE-EC95-24B4B87C9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08" y="1005611"/>
            <a:ext cx="11355767" cy="51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7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6F74D-2489-1F96-A392-3859F2F26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11F89B-2ED6-FE2D-05B7-F6B099C184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" y="26903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5CB83C-E242-9C01-B69E-02A99F4C9089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BD593F-7E38-D5B8-4574-CAB8930A7C8F}"/>
              </a:ext>
            </a:extLst>
          </p:cNvPr>
          <p:cNvSpPr txBox="1"/>
          <p:nvPr/>
        </p:nvSpPr>
        <p:spPr>
          <a:xfrm>
            <a:off x="193430" y="255014"/>
            <a:ext cx="8768883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spc="25">
                <a:solidFill>
                  <a:schemeClr val="bg1"/>
                </a:solidFill>
                <a:latin typeface="Arial"/>
                <a:ea typeface="Tahoma"/>
                <a:cs typeface="Times New Roman"/>
              </a:rPr>
              <a:t>If You Are Successful</a:t>
            </a:r>
            <a:br>
              <a:rPr lang="en-GB" sz="2800" spc="25">
                <a:latin typeface="Arial"/>
                <a:ea typeface="Tahoma"/>
                <a:cs typeface="Times New Roman"/>
              </a:rPr>
            </a:br>
            <a:endParaRPr lang="en-GB" sz="28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A600F0-AAA8-9577-E05E-216F9ABF6818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18B93-F93F-D301-2140-80E6A5788D51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462E83D-9B8D-416D-EEF8-6A2E48EDA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74" y="940044"/>
            <a:ext cx="11439771" cy="2158844"/>
          </a:xfrm>
          <a:prstGeom prst="rect">
            <a:avLst/>
          </a:prstGeom>
        </p:spPr>
      </p:pic>
      <p:pic>
        <p:nvPicPr>
          <p:cNvPr id="3" name="Picture 2" descr="A black rectangle with white background&#10;&#10;AI-generated content may be incorrect.">
            <a:extLst>
              <a:ext uri="{FF2B5EF4-FFF2-40B4-BE49-F238E27FC236}">
                <a16:creationId xmlns:a16="http://schemas.microsoft.com/office/drawing/2014/main" id="{D0D3CBD6-9FA7-A6CF-8147-D04741790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30" y="3801161"/>
            <a:ext cx="5193324" cy="11367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3F2EDB-9C85-5E49-5AA2-D71CB32AD529}"/>
              </a:ext>
            </a:extLst>
          </p:cNvPr>
          <p:cNvSpPr txBox="1"/>
          <p:nvPr/>
        </p:nvSpPr>
        <p:spPr>
          <a:xfrm>
            <a:off x="363416" y="4046979"/>
            <a:ext cx="485335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sz="1600" b="1" kern="1200">
                <a:solidFill>
                  <a:srgbClr val="2D374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Original invoices from all suppliers </a:t>
            </a:r>
          </a:p>
          <a:p>
            <a:pPr marL="0" indent="0" algn="ctr" rtl="0"/>
            <a:r>
              <a:rPr lang="en-US" sz="1600" b="1" kern="1200">
                <a:solidFill>
                  <a:srgbClr val="2D374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(copies not accepted)</a:t>
            </a:r>
          </a:p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rectangle with white background&#10;&#10;AI-generated content may be incorrect.">
            <a:extLst>
              <a:ext uri="{FF2B5EF4-FFF2-40B4-BE49-F238E27FC236}">
                <a16:creationId xmlns:a16="http://schemas.microsoft.com/office/drawing/2014/main" id="{5ED8A4EE-9198-374A-9DCB-430A32E08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74" y="4729186"/>
            <a:ext cx="5193324" cy="11367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A63582-D62D-F2B3-1123-BD0FCEB1A877}"/>
              </a:ext>
            </a:extLst>
          </p:cNvPr>
          <p:cNvSpPr txBox="1"/>
          <p:nvPr/>
        </p:nvSpPr>
        <p:spPr>
          <a:xfrm>
            <a:off x="445892" y="4970775"/>
            <a:ext cx="467750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sz="1600" b="1" kern="1200">
                <a:solidFill>
                  <a:srgbClr val="2D374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Bank statements showing payments cleared (transaction references matching invoices)</a:t>
            </a:r>
          </a:p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8CA08-1EC0-1EA7-B289-1954370B1B1F}"/>
              </a:ext>
            </a:extLst>
          </p:cNvPr>
          <p:cNvSpPr txBox="1"/>
          <p:nvPr/>
        </p:nvSpPr>
        <p:spPr>
          <a:xfrm>
            <a:off x="110641" y="3230111"/>
            <a:ext cx="6777507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spc="25">
                <a:solidFill>
                  <a:schemeClr val="bg1"/>
                </a:solidFill>
                <a:latin typeface="Arial"/>
                <a:ea typeface="Tahoma"/>
                <a:cs typeface="Times New Roman"/>
              </a:rPr>
              <a:t>What you need to claim</a:t>
            </a:r>
            <a:br>
              <a:rPr lang="en-GB" sz="2800" spc="25">
                <a:latin typeface="Arial"/>
                <a:ea typeface="Tahoma"/>
                <a:cs typeface="Times New Roman"/>
              </a:rPr>
            </a:br>
            <a:endParaRPr lang="en-GB" sz="28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</p:txBody>
      </p:sp>
      <p:pic>
        <p:nvPicPr>
          <p:cNvPr id="21" name="Picture 20" descr="A black rectangle with white background&#10;&#10;AI-generated content may be incorrect.">
            <a:extLst>
              <a:ext uri="{FF2B5EF4-FFF2-40B4-BE49-F238E27FC236}">
                <a16:creationId xmlns:a16="http://schemas.microsoft.com/office/drawing/2014/main" id="{EAA06C7B-653B-4925-A4CB-74ED8CB90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648" y="4802493"/>
            <a:ext cx="5193324" cy="1136772"/>
          </a:xfrm>
          <a:prstGeom prst="rect">
            <a:avLst/>
          </a:prstGeom>
        </p:spPr>
      </p:pic>
      <p:pic>
        <p:nvPicPr>
          <p:cNvPr id="22" name="Picture 21" descr="A black rectangle with white background&#10;&#10;AI-generated content may be incorrect.">
            <a:extLst>
              <a:ext uri="{FF2B5EF4-FFF2-40B4-BE49-F238E27FC236}">
                <a16:creationId xmlns:a16="http://schemas.microsoft.com/office/drawing/2014/main" id="{86FF43DC-6FD0-DB0F-2590-BD61A4F38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092" y="3801161"/>
            <a:ext cx="5193324" cy="11367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5335C6-3D13-6D45-D840-A66D66879373}"/>
              </a:ext>
            </a:extLst>
          </p:cNvPr>
          <p:cNvSpPr txBox="1"/>
          <p:nvPr/>
        </p:nvSpPr>
        <p:spPr>
          <a:xfrm>
            <a:off x="5966079" y="4012988"/>
            <a:ext cx="488395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sz="1600" b="1" kern="1200">
                <a:solidFill>
                  <a:srgbClr val="2D374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Photographs of capital items in situ at premises — multiple angles, showing items operational</a:t>
            </a:r>
          </a:p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A0D0D-DD7B-1910-0D22-7FA2AF2DF6FD}"/>
              </a:ext>
            </a:extLst>
          </p:cNvPr>
          <p:cNvSpPr txBox="1"/>
          <p:nvPr/>
        </p:nvSpPr>
        <p:spPr>
          <a:xfrm>
            <a:off x="5981381" y="5147477"/>
            <a:ext cx="4853354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baseline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claim form (provided by Council)</a:t>
            </a:r>
            <a:r>
              <a:rPr lang="en-US" sz="1600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​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28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0776-EADA-C6AF-02AF-ACC925E7D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77C956-CC2F-BEC8-DACE-A1A420B77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E890EE-F8E1-E02E-1A61-0B5A5BA6B1CB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F831D-B106-CF3D-7378-20AD14A327FC}"/>
              </a:ext>
            </a:extLst>
          </p:cNvPr>
          <p:cNvSpPr txBox="1"/>
          <p:nvPr/>
        </p:nvSpPr>
        <p:spPr>
          <a:xfrm>
            <a:off x="556115" y="313239"/>
            <a:ext cx="834685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Key Dates &amp; Quick Reference</a:t>
            </a:r>
          </a:p>
          <a:p>
            <a:pPr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D15CD0-1A3F-E8BD-333C-F7F0A1A9DF3E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4F9AB4-2EF9-3CB5-7DD9-397561783B82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AC22E837-6BBF-0BD3-F45A-5F7AB6230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57" y="942608"/>
            <a:ext cx="10086976" cy="48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4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7ACA2-ADD0-9BB5-FC68-D96889C9C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7ACA08-6BB1-2CA0-0FF9-AFBEBDB0E0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E9C983-0D25-3629-6CB5-FF8B1907DB5E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84E27E-734E-4039-E3B7-E0BECA8B056D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4D6B5-A38C-A05B-CFCB-2560F083AA23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chart with text and arrows&#10;&#10;AI-generated content may be incorrect.">
            <a:extLst>
              <a:ext uri="{FF2B5EF4-FFF2-40B4-BE49-F238E27FC236}">
                <a16:creationId xmlns:a16="http://schemas.microsoft.com/office/drawing/2014/main" id="{416C091D-3211-82FB-AF81-0D3FF746F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06" y="-1"/>
            <a:ext cx="11685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08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0457F-480F-8343-7DE7-132B15836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2CE165-C689-AEEF-51A8-57CE8E824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C2B7D3-7D60-CE1B-A69A-E4060C58F01F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A2DCF-4521-2391-FB40-F07300826F5F}"/>
              </a:ext>
            </a:extLst>
          </p:cNvPr>
          <p:cNvSpPr txBox="1"/>
          <p:nvPr/>
        </p:nvSpPr>
        <p:spPr>
          <a:xfrm>
            <a:off x="556115" y="313239"/>
            <a:ext cx="8346853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endParaRPr lang="en-GB" sz="3200" spc="25">
              <a:solidFill>
                <a:schemeClr val="bg1"/>
              </a:solidFill>
              <a:highlight>
                <a:srgbClr val="FF00FF"/>
              </a:highlight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3200" spc="25">
              <a:solidFill>
                <a:schemeClr val="bg1"/>
              </a:solidFill>
              <a:highlight>
                <a:srgbClr val="FF00FF"/>
              </a:highlight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GB" sz="3200" spc="25">
              <a:solidFill>
                <a:schemeClr val="bg1"/>
              </a:solidFill>
              <a:highlight>
                <a:srgbClr val="FF00FF"/>
              </a:highlight>
              <a:latin typeface="Arial"/>
              <a:ea typeface="Tahoma"/>
              <a:cs typeface="Times New Roman"/>
            </a:endParaRPr>
          </a:p>
          <a:p>
            <a:pPr>
              <a:defRPr/>
            </a:pPr>
            <a:br>
              <a:rPr lang="en-GB" sz="2800" spc="25">
                <a:latin typeface="Arial"/>
                <a:ea typeface="Tahoma"/>
                <a:cs typeface="Times New Roman"/>
              </a:rPr>
            </a:br>
            <a:endParaRPr lang="en-GB" sz="28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US" sz="2400" spc="25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E22F7-4141-87CD-E2B9-3202324EC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97" y="-173"/>
            <a:ext cx="2687469" cy="1496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946AB6-AB9B-C2EA-DA18-4C1950D7E22C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07AADE-19F8-FEAD-6E29-34F2E5863F40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100D4-DA26-C352-BFD4-064E5A4B58CE}"/>
              </a:ext>
            </a:extLst>
          </p:cNvPr>
          <p:cNvSpPr txBox="1"/>
          <p:nvPr/>
        </p:nvSpPr>
        <p:spPr>
          <a:xfrm>
            <a:off x="556115" y="313239"/>
            <a:ext cx="10492176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Arial"/>
              </a:rPr>
              <a:t>Other Grants / Additional Support. </a:t>
            </a:r>
            <a:br>
              <a:rPr lang="en-GB" sz="2800" spc="25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lang="en-GB" sz="2800" spc="25">
              <a:solidFill>
                <a:prstClr val="white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spc="25">
                <a:solidFill>
                  <a:schemeClr val="bg1"/>
                </a:solidFill>
                <a:ea typeface="+mn-lt"/>
                <a:cs typeface="+mn-lt"/>
              </a:rPr>
              <a:t>Go Succeed</a:t>
            </a:r>
            <a:br>
              <a:rPr lang="en-US" sz="1600" b="1" spc="25">
                <a:ea typeface="+mn-lt"/>
                <a:cs typeface="+mn-lt"/>
              </a:rPr>
            </a:br>
            <a:r>
              <a:rPr lang="en-US" sz="1600" b="1" spc="25">
                <a:solidFill>
                  <a:schemeClr val="bg1"/>
                </a:solidFill>
                <a:ea typeface="+mn-lt"/>
                <a:cs typeface="+mn-lt"/>
              </a:rPr>
              <a:t>Free business support for start-up, grow and scale businesses across Northern Ireland, delivered through local Councils.</a:t>
            </a:r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b="1" spc="25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spc="25">
                <a:solidFill>
                  <a:schemeClr val="bg1"/>
                </a:solidFill>
                <a:ea typeface="+mn-lt"/>
                <a:cs typeface="+mn-lt"/>
              </a:rPr>
              <a:t>DAERA Rural Business Development Grant Scheme</a:t>
            </a:r>
            <a:br>
              <a:rPr lang="en-US" sz="2000" b="1" spc="25">
                <a:ea typeface="+mn-lt"/>
                <a:cs typeface="+mn-lt"/>
              </a:rPr>
            </a:br>
            <a:r>
              <a:rPr lang="en-US" sz="1600" b="1" spc="25">
                <a:solidFill>
                  <a:schemeClr val="bg1"/>
                </a:solidFill>
                <a:ea typeface="+mn-lt"/>
                <a:cs typeface="+mn-lt"/>
              </a:rPr>
              <a:t>Capital grant support for eligible rural micro businesses to help with growth and sustainability.</a:t>
            </a:r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defRPr/>
            </a:pPr>
            <a:endParaRPr lang="en-US" sz="1600" b="1" spc="25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spc="25">
                <a:solidFill>
                  <a:schemeClr val="bg1"/>
                </a:solidFill>
                <a:ea typeface="+mn-lt"/>
                <a:cs typeface="+mn-lt"/>
              </a:rPr>
              <a:t>Local Enterprise Agency support</a:t>
            </a:r>
            <a:br>
              <a:rPr lang="en-US" sz="1600" b="1" spc="25">
                <a:ea typeface="+mn-lt"/>
                <a:cs typeface="+mn-lt"/>
              </a:rPr>
            </a:br>
            <a:r>
              <a:rPr lang="en-US" sz="1600" b="1" spc="25">
                <a:solidFill>
                  <a:schemeClr val="bg1"/>
                </a:solidFill>
                <a:ea typeface="+mn-lt"/>
                <a:cs typeface="+mn-lt"/>
              </a:rPr>
              <a:t>Enterprise North West and Strabane Enterprise Agency can provide business advice and can signpost businesses back to Council officers for further guidance on relevant </a:t>
            </a:r>
            <a:r>
              <a:rPr lang="en-US" sz="1600" b="1" spc="25" err="1">
                <a:solidFill>
                  <a:schemeClr val="bg1"/>
                </a:solidFill>
                <a:ea typeface="+mn-lt"/>
                <a:cs typeface="+mn-lt"/>
              </a:rPr>
              <a:t>programmes</a:t>
            </a:r>
            <a:r>
              <a:rPr lang="en-US" sz="1600" b="1" spc="25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b="1" spc="25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spc="25">
                <a:solidFill>
                  <a:schemeClr val="bg1"/>
                </a:solidFill>
                <a:ea typeface="+mn-lt"/>
                <a:cs typeface="+mn-lt"/>
              </a:rPr>
              <a:t>Innovation support through NWRC</a:t>
            </a:r>
            <a:br>
              <a:rPr lang="en-US" sz="1600" b="1" spc="25">
                <a:ea typeface="+mn-lt"/>
                <a:cs typeface="+mn-lt"/>
              </a:rPr>
            </a:br>
            <a:r>
              <a:rPr lang="en-US" sz="1600" b="1" spc="25">
                <a:solidFill>
                  <a:schemeClr val="bg1"/>
                </a:solidFill>
                <a:ea typeface="+mn-lt"/>
                <a:cs typeface="+mn-lt"/>
              </a:rPr>
              <a:t>NWRC’s Business Support Centre offers innovation support, including help with new product development, process improvement and specialist innovation </a:t>
            </a:r>
            <a:r>
              <a:rPr lang="en-US" sz="1600" b="1" spc="25" err="1">
                <a:solidFill>
                  <a:schemeClr val="bg1"/>
                </a:solidFill>
                <a:ea typeface="+mn-lt"/>
                <a:cs typeface="+mn-lt"/>
              </a:rPr>
              <a:t>centres</a:t>
            </a:r>
            <a:r>
              <a:rPr lang="en-US" sz="1600" b="1" spc="25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b="1" spc="25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b="1" spc="25">
                <a:solidFill>
                  <a:schemeClr val="bg1"/>
                </a:solidFill>
                <a:ea typeface="+mn-lt"/>
                <a:cs typeface="+mn-lt"/>
              </a:rPr>
              <a:t>Need help deciding where to start?</a:t>
            </a:r>
            <a:br>
              <a:rPr lang="en-US" sz="1600" b="1" spc="25">
                <a:ea typeface="+mn-lt"/>
                <a:cs typeface="+mn-lt"/>
              </a:rPr>
            </a:br>
            <a:r>
              <a:rPr lang="en-US" sz="1600" b="1" spc="25">
                <a:solidFill>
                  <a:schemeClr val="bg1"/>
                </a:solidFill>
                <a:ea typeface="+mn-lt"/>
                <a:cs typeface="+mn-lt"/>
              </a:rPr>
              <a:t>Speak to your business support officers for guidance and the most suitable signposting route.</a:t>
            </a:r>
            <a:endParaRPr lang="en-US" sz="1600">
              <a:solidFill>
                <a:schemeClr val="bg1"/>
              </a:solidFill>
            </a:endParaRPr>
          </a:p>
          <a:p>
            <a:pPr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sz="2400" spc="25">
              <a:solidFill>
                <a:prstClr val="white"/>
              </a:solidFill>
              <a:latin typeface="Arial"/>
              <a:ea typeface="Tahom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789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A9C04-F6F3-A4A6-6D20-B4EBD2274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F37AD6-AB77-8658-3D23-7F00933041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AB21C-A6DC-ED43-CEDF-8009C5C5517A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ACEC1-7277-0193-8CFA-3351F431B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59" y="2063089"/>
            <a:ext cx="2687469" cy="1496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80A067-7491-F67E-3D35-6EA01558F998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C4E5E-3F14-F020-B6A4-4BCAEEE38C24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5954E-930A-FEF9-A236-50131DDB6937}"/>
              </a:ext>
            </a:extLst>
          </p:cNvPr>
          <p:cNvSpPr txBox="1"/>
          <p:nvPr/>
        </p:nvSpPr>
        <p:spPr>
          <a:xfrm>
            <a:off x="445477" y="345831"/>
            <a:ext cx="6096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  <a:t>Questions</a:t>
            </a:r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  <a:t>?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54D8D-F9ED-0D21-8373-168125AD6975}"/>
              </a:ext>
            </a:extLst>
          </p:cNvPr>
          <p:cNvSpPr txBox="1"/>
          <p:nvPr/>
        </p:nvSpPr>
        <p:spPr>
          <a:xfrm>
            <a:off x="380513" y="1327766"/>
            <a:ext cx="82948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We are</a:t>
            </a:r>
            <a:r>
              <a:rPr lang="en-US" sz="2600" b="1" kern="12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here to help you put your best application forward.</a:t>
            </a:r>
          </a:p>
          <a:p>
            <a:pPr algn="ctr"/>
            <a:endParaRPr lang="en-GB"/>
          </a:p>
        </p:txBody>
      </p:sp>
      <p:pic>
        <p:nvPicPr>
          <p:cNvPr id="5" name="Picture 4" descr="A black rectangular object with white text&#10;&#10;AI-generated content may be incorrect.">
            <a:extLst>
              <a:ext uri="{FF2B5EF4-FFF2-40B4-BE49-F238E27FC236}">
                <a16:creationId xmlns:a16="http://schemas.microsoft.com/office/drawing/2014/main" id="{DD708875-E9DA-46E5-9FD2-3DAAFF3EE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44" y="2451588"/>
            <a:ext cx="8020050" cy="876300"/>
          </a:xfrm>
          <a:prstGeom prst="rect">
            <a:avLst/>
          </a:prstGeom>
        </p:spPr>
      </p:pic>
      <p:pic>
        <p:nvPicPr>
          <p:cNvPr id="7" name="Picture 6" descr="A black rectangular object with white text&#10;&#10;AI-generated content may be incorrect.">
            <a:extLst>
              <a:ext uri="{FF2B5EF4-FFF2-40B4-BE49-F238E27FC236}">
                <a16:creationId xmlns:a16="http://schemas.microsoft.com/office/drawing/2014/main" id="{5EF5A7F2-A2FC-546C-56CF-0458693D7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44" y="3436327"/>
            <a:ext cx="8020050" cy="876300"/>
          </a:xfrm>
          <a:prstGeom prst="rect">
            <a:avLst/>
          </a:prstGeom>
        </p:spPr>
      </p:pic>
      <p:pic>
        <p:nvPicPr>
          <p:cNvPr id="9" name="Picture 8" descr="A black rectangular object with white text&#10;&#10;AI-generated content may be incorrect.">
            <a:extLst>
              <a:ext uri="{FF2B5EF4-FFF2-40B4-BE49-F238E27FC236}">
                <a16:creationId xmlns:a16="http://schemas.microsoft.com/office/drawing/2014/main" id="{74F690CF-C823-0AA6-B921-8482DA1D0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44" y="4432788"/>
            <a:ext cx="8020050" cy="876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AE54B4-AED8-A8AB-0E23-86551CBADE64}"/>
              </a:ext>
            </a:extLst>
          </p:cNvPr>
          <p:cNvSpPr txBox="1"/>
          <p:nvPr/>
        </p:nvSpPr>
        <p:spPr>
          <a:xfrm>
            <a:off x="544416" y="2646642"/>
            <a:ext cx="786618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2400" kern="12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✉  Email:  LEP@Derrystrabane.com</a:t>
            </a:r>
          </a:p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D2F5E-2AFC-A07A-713E-100D5D9D1D05}"/>
              </a:ext>
            </a:extLst>
          </p:cNvPr>
          <p:cNvSpPr txBox="1"/>
          <p:nvPr/>
        </p:nvSpPr>
        <p:spPr>
          <a:xfrm>
            <a:off x="444744" y="3665605"/>
            <a:ext cx="801858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2400" kern="12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📞  Telephone:  028 71 253 253 (ask for LEP Team)</a:t>
            </a:r>
          </a:p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6752D-9AEE-3BD2-0586-96E446C15501}"/>
              </a:ext>
            </a:extLst>
          </p:cNvPr>
          <p:cNvSpPr txBox="1"/>
          <p:nvPr/>
        </p:nvSpPr>
        <p:spPr>
          <a:xfrm>
            <a:off x="444744" y="4644899"/>
            <a:ext cx="801858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2400" kern="12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🌐  Apply online:  https://dcsdc.gograntaid.com/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9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DAF8C-C209-CF62-CE41-A77A941B3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B3A66D-0B74-6EE5-D1DC-1FF7711291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094EB8-FFAA-057C-9F15-70C462399D95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0B107-C436-042A-EDFA-4CF9FC6B8D75}"/>
              </a:ext>
            </a:extLst>
          </p:cNvPr>
          <p:cNvSpPr txBox="1"/>
          <p:nvPr/>
        </p:nvSpPr>
        <p:spPr>
          <a:xfrm>
            <a:off x="556115" y="313239"/>
            <a:ext cx="9177237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Supporting Business Growth in the North West  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342900" indent="-342900">
              <a:buFont typeface="Courier New"/>
              <a:buChar char="o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Derry Strabane Local Economic Partnership (LEP) is a collaboration bringing together public, private and community partners to drive local economic growth and job creation.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Funded through the Department for the Economy's Regional Balance Fund (£45m) designed to:</a:t>
            </a:r>
          </a:p>
          <a:p>
            <a:pPr marL="800100" lvl="1" indent="-342900">
              <a:buFont typeface="Calibri"/>
              <a:buChar char="-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Improve </a:t>
            </a:r>
            <a:r>
              <a:rPr lang="en-US" sz="2200" b="1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productivity and competitiveness</a:t>
            </a:r>
            <a:endParaRPr lang="en-US" sz="2200" b="1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>
              <a:buFont typeface="Calibri"/>
              <a:buChar char="-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Address </a:t>
            </a:r>
            <a:r>
              <a:rPr lang="en-US" sz="2200" b="1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regional economic imbalance</a:t>
            </a:r>
          </a:p>
          <a:p>
            <a:pPr marL="800100" lvl="1" indent="-342900">
              <a:buFont typeface="Calibri"/>
              <a:buChar char="-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Support </a:t>
            </a:r>
            <a:r>
              <a:rPr lang="en-US" sz="2200" b="1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innovation, job creation &amp; inclusive growth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200" b="1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£5.15m</a:t>
            </a: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investment over 3 years to deliver targeted </a:t>
            </a:r>
            <a:r>
              <a:rPr lang="en-US" sz="2200" spc="25" err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programmes</a:t>
            </a: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for businesses and communities </a:t>
            </a:r>
          </a:p>
          <a:p>
            <a:pPr marL="285750" indent="-285750">
              <a:buFont typeface="Courier New"/>
              <a:buChar char="o"/>
              <a:defRPr/>
            </a:pPr>
            <a:endParaRPr lang="en-US" sz="2400" spc="25">
              <a:solidFill>
                <a:srgbClr val="FF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sz="2400" spc="25">
              <a:solidFill>
                <a:srgbClr val="FFFFFF"/>
              </a:solidFill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6F7175-549D-4145-DA52-D8F48149E1FA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60A112-8F57-E510-943D-4E5A06D8CC04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A blue and green triangle with green text&#10;&#10;AI-generated content may be incorrect.">
            <a:extLst>
              <a:ext uri="{FF2B5EF4-FFF2-40B4-BE49-F238E27FC236}">
                <a16:creationId xmlns:a16="http://schemas.microsoft.com/office/drawing/2014/main" id="{96CE1FEF-0A85-9004-0F0C-6616401C5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326" y="2283557"/>
            <a:ext cx="1934304" cy="14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39FC2-74B7-3813-1529-DB9D5DDCD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3F6A8D-A529-9D6A-A830-56769203FC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8B6010-6499-DA19-D966-A79B63F313B6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90576-E643-8CB5-67BC-EF123732B881}"/>
              </a:ext>
            </a:extLst>
          </p:cNvPr>
          <p:cNvSpPr txBox="1"/>
          <p:nvPr/>
        </p:nvSpPr>
        <p:spPr>
          <a:xfrm>
            <a:off x="556115" y="313239"/>
            <a:ext cx="8698903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Arial"/>
              </a:rPr>
              <a:t>Derry Strabane LEP Membership </a:t>
            </a:r>
            <a:endParaRPr lang="en-GB" sz="2800" spc="25">
              <a:solidFill>
                <a:prstClr val="white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Arial"/>
              </a:rPr>
              <a:t>  </a:t>
            </a:r>
            <a:endParaRPr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US" sz="2200" spc="25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buFont typeface="Calibri"/>
              <a:buChar char="-"/>
              <a:defRPr/>
            </a:pPr>
            <a:endParaRPr lang="en-US" sz="2400" spc="25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  <a:defRPr/>
            </a:pPr>
            <a:endParaRPr lang="en-US" sz="2400" spc="25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  <a:defRPr/>
            </a:pPr>
            <a:endParaRPr lang="en-US" sz="2400" spc="25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  <a:defRPr/>
            </a:pPr>
            <a:endParaRPr lang="en-GB" sz="2400" spc="25">
              <a:solidFill>
                <a:srgbClr val="FFFFFF"/>
              </a:solidFill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2E58A0-43A8-F43D-CCFA-B93F9199B9E5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48A34-77B3-4648-BB9C-F1A222A6DD76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id="{1A3FF46F-676A-4E47-521A-F73B70A12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993409"/>
            <a:ext cx="1775884" cy="968375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542724EF-7828-DF8E-F48A-8A77DC498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926" y="939801"/>
            <a:ext cx="1310218" cy="1041401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608B6FCE-2118-5DE1-9ED1-D085927FA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721" y="930723"/>
            <a:ext cx="2633134" cy="1021292"/>
          </a:xfrm>
          <a:prstGeom prst="rect">
            <a:avLst/>
          </a:prstGeom>
        </p:spPr>
      </p:pic>
      <p:pic>
        <p:nvPicPr>
          <p:cNvPr id="8" name="Picture 7" descr="A logo with a bird&#10;&#10;AI-generated content may be incorrect.">
            <a:extLst>
              <a:ext uri="{FF2B5EF4-FFF2-40B4-BE49-F238E27FC236}">
                <a16:creationId xmlns:a16="http://schemas.microsoft.com/office/drawing/2014/main" id="{3A33868E-22D7-82A7-9476-7F3C283BE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2236" y="964916"/>
            <a:ext cx="1690158" cy="1021291"/>
          </a:xfrm>
          <a:prstGeom prst="rect">
            <a:avLst/>
          </a:prstGeom>
        </p:spPr>
      </p:pic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:a16="http://schemas.microsoft.com/office/drawing/2014/main" id="{D563C324-A234-B19B-CFEE-8762B341B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2682" y="2206830"/>
            <a:ext cx="1273175" cy="1010708"/>
          </a:xfrm>
          <a:prstGeom prst="rect">
            <a:avLst/>
          </a:prstGeom>
        </p:spPr>
      </p:pic>
      <p:pic>
        <p:nvPicPr>
          <p:cNvPr id="10" name="Picture 9" descr="A close-up of a person&#10;&#10;AI-generated content may be incorrect.">
            <a:extLst>
              <a:ext uri="{FF2B5EF4-FFF2-40B4-BE49-F238E27FC236}">
                <a16:creationId xmlns:a16="http://schemas.microsoft.com/office/drawing/2014/main" id="{C31DF7AD-441E-3CD8-B5D1-41155047CF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529" y="2186721"/>
            <a:ext cx="2942167" cy="1019175"/>
          </a:xfrm>
          <a:prstGeom prst="rect">
            <a:avLst/>
          </a:prstGeom>
        </p:spPr>
      </p:pic>
      <p:pic>
        <p:nvPicPr>
          <p:cNvPr id="12" name="Picture 11" descr="A logo with a blue and green circle&#10;&#10;AI-generated content may be incorrect.">
            <a:extLst>
              <a:ext uri="{FF2B5EF4-FFF2-40B4-BE49-F238E27FC236}">
                <a16:creationId xmlns:a16="http://schemas.microsoft.com/office/drawing/2014/main" id="{9726BB8D-BEFB-C413-FF1C-1045DB9D20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9080" y="3365500"/>
            <a:ext cx="1311275" cy="1132417"/>
          </a:xfrm>
          <a:prstGeom prst="rect">
            <a:avLst/>
          </a:prstGeom>
        </p:spPr>
      </p:pic>
      <p:pic>
        <p:nvPicPr>
          <p:cNvPr id="14" name="Picture 13" descr="A group of people with different colors&#10;&#10;AI-generated content may be incorrect.">
            <a:extLst>
              <a:ext uri="{FF2B5EF4-FFF2-40B4-BE49-F238E27FC236}">
                <a16:creationId xmlns:a16="http://schemas.microsoft.com/office/drawing/2014/main" id="{8A8D38F7-29F9-F8D7-5DD3-282C81F96F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3956" y="3368919"/>
            <a:ext cx="1915584" cy="1134534"/>
          </a:xfrm>
          <a:prstGeom prst="rect">
            <a:avLst/>
          </a:prstGeom>
        </p:spPr>
      </p:pic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C272643A-24EA-D31C-4481-151DA66952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236" y="3368146"/>
            <a:ext cx="2553759" cy="883709"/>
          </a:xfrm>
          <a:prstGeom prst="rect">
            <a:avLst/>
          </a:prstGeom>
        </p:spPr>
      </p:pic>
      <p:pic>
        <p:nvPicPr>
          <p:cNvPr id="18" name="Picture 17" descr="A close-up of a blue text&#10;&#10;AI-generated content may be incorrect.">
            <a:extLst>
              <a:ext uri="{FF2B5EF4-FFF2-40B4-BE49-F238E27FC236}">
                <a16:creationId xmlns:a16="http://schemas.microsoft.com/office/drawing/2014/main" id="{5E2B2880-A7BB-430B-04D3-8526990367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1921" y="2209922"/>
            <a:ext cx="3390900" cy="923925"/>
          </a:xfrm>
          <a:prstGeom prst="rect">
            <a:avLst/>
          </a:prstGeom>
        </p:spPr>
      </p:pic>
      <p:pic>
        <p:nvPicPr>
          <p:cNvPr id="19" name="Picture 18" descr="A close up of a logo&#10;&#10;AI-generated content may be incorrect.">
            <a:extLst>
              <a:ext uri="{FF2B5EF4-FFF2-40B4-BE49-F238E27FC236}">
                <a16:creationId xmlns:a16="http://schemas.microsoft.com/office/drawing/2014/main" id="{D20BDB39-41AC-ABCD-DEB5-66DC78C349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2236" y="2162175"/>
            <a:ext cx="2208741" cy="1009650"/>
          </a:xfrm>
          <a:prstGeom prst="rect">
            <a:avLst/>
          </a:prstGeom>
        </p:spPr>
      </p:pic>
      <p:pic>
        <p:nvPicPr>
          <p:cNvPr id="20" name="Picture 19" descr="A purple text on a white background&#10;&#10;AI-generated content may be incorrect.">
            <a:extLst>
              <a:ext uri="{FF2B5EF4-FFF2-40B4-BE49-F238E27FC236}">
                <a16:creationId xmlns:a16="http://schemas.microsoft.com/office/drawing/2014/main" id="{EB3759DF-4797-2464-AE94-5B1AAB24C8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7747" y="3371035"/>
            <a:ext cx="3225800" cy="1013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548A3C-2BBD-4B93-FB9E-6E5CC78A7D96}"/>
              </a:ext>
            </a:extLst>
          </p:cNvPr>
          <p:cNvSpPr txBox="1"/>
          <p:nvPr/>
        </p:nvSpPr>
        <p:spPr>
          <a:xfrm>
            <a:off x="613833" y="4783666"/>
            <a:ext cx="39581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/>
                </a:solidFill>
                <a:ea typeface="Calibri"/>
                <a:cs typeface="Calibri"/>
              </a:rPr>
              <a:t>With Strategic &amp; Advisory Support from</a:t>
            </a:r>
            <a:r>
              <a:rPr lang="en-GB">
                <a:ea typeface="Calibri" panose="020F0502020204030204"/>
                <a:cs typeface="Calibri" panose="020F0502020204030204"/>
              </a:rPr>
              <a:t> </a:t>
            </a:r>
          </a:p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A logo with blue green and black text&#10;&#10;AI-generated content may be incorrect.">
            <a:extLst>
              <a:ext uri="{FF2B5EF4-FFF2-40B4-BE49-F238E27FC236}">
                <a16:creationId xmlns:a16="http://schemas.microsoft.com/office/drawing/2014/main" id="{561E4D9A-A395-C68B-4003-F0415BC37B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1023" y="4780451"/>
            <a:ext cx="1184031" cy="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3320C-9E36-2C6D-0495-BA0EAA484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CA415A-9DFC-D297-DF5F-F5BD90D93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539E5-22B1-81EE-6597-44B1B09E41DB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3014A-1441-D5DC-203B-C4ADAAB1A5AA}"/>
              </a:ext>
            </a:extLst>
          </p:cNvPr>
          <p:cNvSpPr txBox="1"/>
          <p:nvPr/>
        </p:nvSpPr>
        <p:spPr>
          <a:xfrm>
            <a:off x="556115" y="313239"/>
            <a:ext cx="8698903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Derry Strabane LEP Action Plan 2025-2028</a:t>
            </a:r>
            <a:endParaRPr lang="en-GB" sz="2800" spc="25">
              <a:solidFill>
                <a:prstClr val="white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Arial"/>
              </a:rPr>
              <a:t>  </a:t>
            </a:r>
            <a:endParaRPr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  <a:p>
            <a:pPr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What this means for business:</a:t>
            </a:r>
          </a:p>
          <a:p>
            <a:pPr marL="342900" indent="-342900">
              <a:buFont typeface="Calibri"/>
              <a:buChar char="-"/>
              <a:defRPr/>
            </a:pPr>
            <a:endParaRPr lang="en-US" sz="2200" spc="25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>
              <a:buFont typeface="Calibri"/>
              <a:buChar char="-"/>
              <a:defRPr/>
            </a:pPr>
            <a:r>
              <a:rPr lang="en-US" sz="2200" spc="25">
                <a:solidFill>
                  <a:prstClr val="white"/>
                </a:solidFill>
                <a:latin typeface="Arial"/>
                <a:ea typeface="Calibri"/>
                <a:cs typeface="Arial"/>
              </a:rPr>
              <a:t>A locally designed package of targeted programmes;</a:t>
            </a:r>
          </a:p>
          <a:p>
            <a:pPr marL="800100" lvl="1" indent="-342900">
              <a:buFont typeface="Calibri"/>
              <a:buChar char="-"/>
              <a:defRPr/>
            </a:pPr>
            <a:endParaRPr lang="en-US" sz="2200" spc="25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>
              <a:buFont typeface="Calibri"/>
              <a:buChar char="-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Tailored to address real barriers to growth;</a:t>
            </a:r>
          </a:p>
          <a:p>
            <a:pPr marL="800100" lvl="1" indent="-342900">
              <a:buFont typeface="Calibri"/>
              <a:buChar char="-"/>
              <a:defRPr/>
            </a:pPr>
            <a:endParaRPr lang="en-US" sz="2200" spc="25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00100" lvl="1" indent="-342900">
              <a:buFont typeface="Calibri"/>
              <a:buChar char="-"/>
              <a:defRPr/>
            </a:pPr>
            <a:r>
              <a:rPr lang="en-US" sz="2200" spc="25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support businesses to start, grow, innovate, and compete </a:t>
            </a:r>
          </a:p>
          <a:p>
            <a:pPr marL="285750" indent="-285750">
              <a:buFont typeface="Calibri"/>
              <a:buChar char="-"/>
              <a:defRPr/>
            </a:pPr>
            <a:endParaRPr lang="en-US" sz="2400" spc="25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  <a:defRPr/>
            </a:pPr>
            <a:endParaRPr lang="en-US" sz="2400" spc="25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  <a:defRPr/>
            </a:pPr>
            <a:endParaRPr lang="en-US" sz="2400" spc="25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  <a:defRPr/>
            </a:pPr>
            <a:endParaRPr lang="en-GB" sz="2400" spc="25">
              <a:solidFill>
                <a:srgbClr val="FFFFFF"/>
              </a:solidFill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352B3-D139-07AE-50A5-CB3F105B0195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E4CE4-7F9D-3C32-2B84-73874214BF4D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blue and green triangle with green text&#10;&#10;AI-generated content may be incorrect.">
            <a:extLst>
              <a:ext uri="{FF2B5EF4-FFF2-40B4-BE49-F238E27FC236}">
                <a16:creationId xmlns:a16="http://schemas.microsoft.com/office/drawing/2014/main" id="{5715974C-B151-7B64-13FA-23D051FEB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337" y="1996180"/>
            <a:ext cx="2291370" cy="15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C8238-2910-EA65-D4F2-9BDFC0DD4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4B6F42-8F4B-181B-D98C-1763655FD6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061177-D747-419E-E0C0-8DFF6DB5ADD4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8E32A-1A7A-A7E1-7561-F0C0F557C8D0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6B6DCF-366D-DE80-A9F2-07D80DD55D3E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51527E-7B85-F57C-63C9-F2A6B615D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60738"/>
              </p:ext>
            </p:extLst>
          </p:nvPr>
        </p:nvGraphicFramePr>
        <p:xfrm>
          <a:off x="269630" y="234461"/>
          <a:ext cx="11650625" cy="5709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638">
                  <a:extLst>
                    <a:ext uri="{9D8B030D-6E8A-4147-A177-3AD203B41FA5}">
                      <a16:colId xmlns:a16="http://schemas.microsoft.com/office/drawing/2014/main" val="1882902372"/>
                    </a:ext>
                  </a:extLst>
                </a:gridCol>
                <a:gridCol w="9821987">
                  <a:extLst>
                    <a:ext uri="{9D8B030D-6E8A-4147-A177-3AD203B41FA5}">
                      <a16:colId xmlns:a16="http://schemas.microsoft.com/office/drawing/2014/main" val="3663122414"/>
                    </a:ext>
                  </a:extLst>
                </a:gridCol>
              </a:tblGrid>
              <a:tr h="360270">
                <a:tc gridSpan="2">
                  <a:txBody>
                    <a:bodyPr/>
                    <a:lstStyle/>
                    <a:p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 Action Plan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36006"/>
                  </a:ext>
                </a:extLst>
              </a:tr>
              <a:tr h="87338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Funding &amp; Business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Transformation Grant – capital fund to accelerate business growth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Grant Scheme – high value capital investment programme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 Partnership Fund – innovative and pilot enterprise development programmes and initiatives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26993"/>
                  </a:ext>
                </a:extLst>
              </a:tr>
              <a:tr h="1069892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High-Impact Growth &amp; Innovation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Sprint: Fast Track – unique, dynamic, personalised, concierge-style service to accelerate SME growth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Accelerator – helping businesses adopt digital &amp; AI technologies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Clustering &amp; Collaborative Networks – connecting businesses to grow through collaboration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086543"/>
                  </a:ext>
                </a:extLst>
              </a:tr>
              <a:tr h="11353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People, Skills &amp; Enterprise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Enterprise Programme – targeted programme supporting FE and HE students to start and grow their own enterprise and expand entrepreneurial skills, knowledge &amp; networks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Placement Programme – targeted programme helping businesses access talent and enhancing work readiness of our FE &amp; HE students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828162"/>
                  </a:ext>
                </a:extLst>
              </a:tr>
              <a:tr h="1397414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Inclusive Growth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Wealth Building Programme – people-centred approach redirecting wealth back into the local economy offering capacity building, delivery of social value partnerships, shared services and incubation supports  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Entrepreneurship Awareness Programme – fostering culture of entrepreneurship, raise awareness, drive engagement and participation in local entrepreneurial ecosystem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190245"/>
                  </a:ext>
                </a:extLst>
              </a:tr>
              <a:tr h="8733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Placemaking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>
                          <a:latin typeface="Arial"/>
                          <a:cs typeface="Arial"/>
                        </a:rPr>
                        <a:t>Focus on strategic positioning, messaging, and creating a shared narrative for the city region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of campaigns and promotion activity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&amp; talent attraction, tourism growth and business confidence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212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29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4690E-A62A-5CDE-566A-27F3869F1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C2FEB2-C1FB-1F94-656A-AB94A19D67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504CB-23D3-FBB1-C189-AADD29CE053B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5FC6C-8264-5582-A3DE-F8DEB832635D}"/>
              </a:ext>
            </a:extLst>
          </p:cNvPr>
          <p:cNvSpPr txBox="1"/>
          <p:nvPr/>
        </p:nvSpPr>
        <p:spPr>
          <a:xfrm>
            <a:off x="556115" y="313239"/>
            <a:ext cx="9050595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Arial"/>
              </a:rPr>
              <a:t>What is the Business Transformation Grant?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kumimoji="0"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>
              <a:defRPr/>
            </a:pPr>
            <a:endParaRPr lang="en-US" sz="2200" spc="25">
              <a:solidFill>
                <a:prstClr val="white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3B327-4F98-A5BD-0514-58B39AD12D64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0AFF7-97AE-28D1-487C-91357DE23C68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A white background with black border&#10;&#10;AI-generated content may be incorrect.">
            <a:extLst>
              <a:ext uri="{FF2B5EF4-FFF2-40B4-BE49-F238E27FC236}">
                <a16:creationId xmlns:a16="http://schemas.microsoft.com/office/drawing/2014/main" id="{42268FA2-5E61-728A-5E4B-19BD7882C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82" y="942974"/>
            <a:ext cx="7711587" cy="4538298"/>
          </a:xfrm>
          <a:prstGeom prst="rect">
            <a:avLst/>
          </a:prstGeom>
        </p:spPr>
      </p:pic>
      <p:pic>
        <p:nvPicPr>
          <p:cNvPr id="4" name="Picture 3" descr="A blue and green triangle with green text&#10;&#10;AI-generated content may be incorrect.">
            <a:extLst>
              <a:ext uri="{FF2B5EF4-FFF2-40B4-BE49-F238E27FC236}">
                <a16:creationId xmlns:a16="http://schemas.microsoft.com/office/drawing/2014/main" id="{48DC7DC4-CCC0-5696-C05C-FCF685655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634" y="2201495"/>
            <a:ext cx="2321165" cy="1693335"/>
          </a:xfrm>
          <a:prstGeom prst="rect">
            <a:avLst/>
          </a:prstGeom>
        </p:spPr>
      </p:pic>
      <p:pic>
        <p:nvPicPr>
          <p:cNvPr id="10" name="Picture 9" descr="A blue and white text with blue circles&#10;&#10;AI-generated content may be incorrect.">
            <a:extLst>
              <a:ext uri="{FF2B5EF4-FFF2-40B4-BE49-F238E27FC236}">
                <a16:creationId xmlns:a16="http://schemas.microsoft.com/office/drawing/2014/main" id="{C2EABF62-2C4E-3A56-536E-AB99E6CC10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448" r="439" b="20647"/>
          <a:stretch>
            <a:fillRect/>
          </a:stretch>
        </p:blipFill>
        <p:spPr>
          <a:xfrm>
            <a:off x="994996" y="1054344"/>
            <a:ext cx="6616561" cy="40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76293-4CAC-7D89-79D4-5FE0CA544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D9AECE-3CCB-ACAD-F706-349A1E04CD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B7C2BE-A9F3-C070-31BB-D78DC88B0D23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0A5A7-B1CE-AD80-5813-51B198A2C829}"/>
              </a:ext>
            </a:extLst>
          </p:cNvPr>
          <p:cNvSpPr txBox="1"/>
          <p:nvPr/>
        </p:nvSpPr>
        <p:spPr>
          <a:xfrm>
            <a:off x="556115" y="313239"/>
            <a:ext cx="9053096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Arial"/>
              </a:rPr>
              <a:t>What is Transformational Growth?</a:t>
            </a:r>
            <a:br>
              <a:rPr lang="en-GB" sz="2800" b="0" i="0" u="none" strike="noStrike" kern="1200" cap="none" spc="2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</a:br>
            <a:endParaRPr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600" b="1" spc="25">
                <a:solidFill>
                  <a:prstClr val="white"/>
                </a:solidFill>
                <a:latin typeface="Arial"/>
                <a:ea typeface="+mn-lt"/>
                <a:cs typeface="Arial"/>
              </a:rPr>
              <a:t>A significant step-change in how a business operates, performs, or competes, resulting in measurable increases in productivity, capacity, or market reach. </a:t>
            </a:r>
          </a:p>
          <a:p>
            <a:pPr>
              <a:defRPr/>
            </a:pPr>
            <a:endParaRPr lang="en-US" sz="2200" b="1" spc="25">
              <a:solidFill>
                <a:prstClr val="white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considered transformational a project must: </a:t>
            </a:r>
          </a:p>
          <a:p>
            <a:pPr>
              <a:lnSpc>
                <a:spcPct val="150000"/>
              </a:lnSpc>
              <a:defRPr/>
            </a:pPr>
            <a:r>
              <a:rPr lang="en-GB" sz="2200">
                <a:solidFill>
                  <a:schemeClr val="bg1"/>
                </a:solidFill>
                <a:latin typeface="Arial"/>
                <a:cs typeface="Arial"/>
              </a:rPr>
              <a:t>  Enable growth that would not otherwise occur </a:t>
            </a:r>
          </a:p>
          <a:p>
            <a:pPr>
              <a:lnSpc>
                <a:spcPct val="150000"/>
              </a:lnSpc>
              <a:defRPr/>
            </a:pPr>
            <a:r>
              <a:rPr lang="en-GB" sz="2200">
                <a:solidFill>
                  <a:schemeClr val="bg1"/>
                </a:solidFill>
                <a:latin typeface="Arial"/>
                <a:cs typeface="Arial"/>
              </a:rPr>
              <a:t>  Significantly accelerates growth </a:t>
            </a:r>
          </a:p>
          <a:p>
            <a:pPr>
              <a:lnSpc>
                <a:spcPct val="150000"/>
              </a:lnSpc>
              <a:defRPr/>
            </a:pPr>
            <a:r>
              <a:rPr lang="en-GB" sz="2200">
                <a:solidFill>
                  <a:schemeClr val="bg1"/>
                </a:solidFill>
                <a:latin typeface="Arial"/>
                <a:cs typeface="Arial"/>
              </a:rPr>
              <a:t>  Lead to clear, measurable outcomes (e.g. increased turnover, job</a:t>
            </a:r>
            <a:endParaRPr lang="en-US" sz="22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GB" sz="2200">
                <a:solidFill>
                  <a:schemeClr val="bg1"/>
                </a:solidFill>
                <a:latin typeface="Arial"/>
                <a:cs typeface="Arial"/>
              </a:rPr>
              <a:t>  creation, higher productivity) </a:t>
            </a:r>
            <a:endParaRPr lang="en-US" sz="22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2400" b="1" spc="25">
              <a:solidFill>
                <a:prstClr val="white"/>
              </a:solidFill>
              <a:ea typeface="+mn-lt"/>
              <a:cs typeface="+mn-lt"/>
            </a:endParaRPr>
          </a:p>
          <a:p>
            <a:pPr>
              <a:defRPr/>
            </a:pPr>
            <a:endParaRPr lang="en-US" sz="2400" b="1" spc="25">
              <a:solidFill>
                <a:prstClr val="white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F156AA-6DE1-9AF0-4927-F20015848607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18CB1-F295-E70D-41F5-8A2B3BA6CABC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A blue and green triangle with green text&#10;&#10;AI-generated content may be incorrect.">
            <a:extLst>
              <a:ext uri="{FF2B5EF4-FFF2-40B4-BE49-F238E27FC236}">
                <a16:creationId xmlns:a16="http://schemas.microsoft.com/office/drawing/2014/main" id="{2E8866DF-22E9-094A-C4C4-D8A8C3AE0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168" y="1996180"/>
            <a:ext cx="2326539" cy="1621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D291C8-1CA9-7919-C033-F9703E326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61" y="4428893"/>
            <a:ext cx="304800" cy="30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A01B13-31EE-CE1F-AAF0-A727A84F1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61" y="3852746"/>
            <a:ext cx="304800" cy="30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BA7924-534F-312B-5684-60AE01CB1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61" y="331377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4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1045E-88E6-D1CB-3B65-867FF8FD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FF1638-C79A-B0E8-2A5E-EE0D87F192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" y="3700"/>
            <a:ext cx="12190354" cy="6857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7AD8C-AEA4-FF72-56E7-C1400B60B2F8}"/>
              </a:ext>
            </a:extLst>
          </p:cNvPr>
          <p:cNvSpPr txBox="1"/>
          <p:nvPr/>
        </p:nvSpPr>
        <p:spPr>
          <a:xfrm>
            <a:off x="1296948" y="688278"/>
            <a:ext cx="7031264" cy="502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50" b="0" i="0" u="none" strike="noStrike" kern="1200" cap="none" spc="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/>
                <a:cs typeface="Arial"/>
              </a:rPr>
              <a:t>   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0F72E-F1AA-D433-10C0-822E1755CB60}"/>
              </a:ext>
            </a:extLst>
          </p:cNvPr>
          <p:cNvSpPr txBox="1"/>
          <p:nvPr/>
        </p:nvSpPr>
        <p:spPr>
          <a:xfrm>
            <a:off x="556115" y="313239"/>
            <a:ext cx="10656299" cy="2473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200" b="1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Level Of Grant Aid  </a:t>
            </a:r>
            <a:endParaRPr lang="en-US">
              <a:solidFill>
                <a:prstClr val="white"/>
              </a:solidFill>
            </a:endParaRPr>
          </a:p>
          <a:p>
            <a:pPr>
              <a:defRPr/>
            </a:pPr>
            <a:r>
              <a:rPr lang="en-GB" sz="22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This is a competitive process, and all grants will be awarded on merit. </a:t>
            </a:r>
            <a:endParaRPr lang="en-GB">
              <a:solidFill>
                <a:prstClr val="white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spc="25">
                <a:solidFill>
                  <a:prstClr val="white"/>
                </a:solidFill>
                <a:latin typeface="Arial"/>
                <a:ea typeface="Tahoma"/>
                <a:cs typeface="Times New Roman"/>
              </a:rPr>
              <a:t>  </a:t>
            </a:r>
            <a:endParaRPr lang="en-GB" sz="28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  <a:p>
            <a:pPr>
              <a:defRPr/>
            </a:pPr>
            <a:endParaRPr lang="en-US" sz="2400" spc="25">
              <a:solidFill>
                <a:prstClr val="white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spc="25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defRPr/>
            </a:pPr>
            <a:endParaRPr lang="en-GB" sz="2400" b="0" i="0" u="none" strike="noStrike" kern="1200" cap="none" spc="25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Tahom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AD91C-8930-7944-1D0D-838D7FF718AD}"/>
              </a:ext>
            </a:extLst>
          </p:cNvPr>
          <p:cNvSpPr txBox="1"/>
          <p:nvPr/>
        </p:nvSpPr>
        <p:spPr>
          <a:xfrm>
            <a:off x="571" y="6368302"/>
            <a:ext cx="4685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Derry &amp; Strabane City Region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52606-4726-F588-4F14-A775B3D48658}"/>
              </a:ext>
            </a:extLst>
          </p:cNvPr>
          <p:cNvSpPr txBox="1"/>
          <p:nvPr/>
        </p:nvSpPr>
        <p:spPr>
          <a:xfrm>
            <a:off x="9255018" y="6368302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7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Region of Innovation &amp; Opportunity </a:t>
            </a:r>
            <a:r>
              <a:rPr kumimoji="0" lang="en-GB" sz="1100" b="0" i="0" u="none" strike="noStrike" kern="1200" cap="none" spc="25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Arial"/>
              </a:rPr>
              <a:t>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blue and green triangle with green text&#10;&#10;AI-generated content may be incorrect.">
            <a:extLst>
              <a:ext uri="{FF2B5EF4-FFF2-40B4-BE49-F238E27FC236}">
                <a16:creationId xmlns:a16="http://schemas.microsoft.com/office/drawing/2014/main" id="{4D59FA1D-F91C-ACCC-7CF0-DE65DD3E4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34" y="2213218"/>
            <a:ext cx="2016365" cy="1458874"/>
          </a:xfrm>
          <a:prstGeom prst="rect">
            <a:avLst/>
          </a:prstGeom>
        </p:spPr>
      </p:pic>
      <p:pic>
        <p:nvPicPr>
          <p:cNvPr id="9" name="Picture 8" descr="A blue rectangle with white lines&#10;&#10;AI-generated content may be incorrect.">
            <a:extLst>
              <a:ext uri="{FF2B5EF4-FFF2-40B4-BE49-F238E27FC236}">
                <a16:creationId xmlns:a16="http://schemas.microsoft.com/office/drawing/2014/main" id="{420488CB-0BEF-50D1-6083-EF398BBF6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81" y="1544882"/>
            <a:ext cx="6679224" cy="673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F7BDA4-8B74-F6C4-5778-8A95EF927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434" y="1544882"/>
            <a:ext cx="2177560" cy="6733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CAB092-AAE3-22F9-4E3F-E75239C38EE2}"/>
              </a:ext>
            </a:extLst>
          </p:cNvPr>
          <p:cNvSpPr txBox="1"/>
          <p:nvPr/>
        </p:nvSpPr>
        <p:spPr>
          <a:xfrm>
            <a:off x="93785" y="1717431"/>
            <a:ext cx="70221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sz="1800" b="1" kern="120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GRANT  70%</a:t>
            </a:r>
          </a:p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4B5B51-2E5A-DF67-E724-9D103B47C006}"/>
              </a:ext>
            </a:extLst>
          </p:cNvPr>
          <p:cNvSpPr txBox="1"/>
          <p:nvPr/>
        </p:nvSpPr>
        <p:spPr>
          <a:xfrm>
            <a:off x="5451231" y="1717431"/>
            <a:ext cx="56153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YOUR</a:t>
            </a:r>
            <a:r>
              <a:rPr lang="en-US" b="1">
                <a:solidFill>
                  <a:srgbClr val="FFFFFF"/>
                </a:solidFill>
                <a:latin typeface="Calibri"/>
              </a:rPr>
              <a:t> BUSINESS </a:t>
            </a:r>
            <a:r>
              <a:rPr lang="en-US" b="1" kern="120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30%</a:t>
            </a:r>
            <a:endParaRPr lang="en-US" b="1" kern="12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GB"/>
          </a:p>
        </p:txBody>
      </p:sp>
      <p:pic>
        <p:nvPicPr>
          <p:cNvPr id="17" name="Picture 16" descr="A white background with black border&#10;&#10;AI-generated content may be incorrect.">
            <a:extLst>
              <a:ext uri="{FF2B5EF4-FFF2-40B4-BE49-F238E27FC236}">
                <a16:creationId xmlns:a16="http://schemas.microsoft.com/office/drawing/2014/main" id="{75378F78-6979-7759-8D3B-B167F66D7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375" y="2365498"/>
            <a:ext cx="4323618" cy="2701437"/>
          </a:xfrm>
          <a:prstGeom prst="rect">
            <a:avLst/>
          </a:prstGeom>
        </p:spPr>
      </p:pic>
      <p:pic>
        <p:nvPicPr>
          <p:cNvPr id="19" name="Picture 18" descr="A white background with black border&#10;&#10;AI-generated content may be incorrect.">
            <a:extLst>
              <a:ext uri="{FF2B5EF4-FFF2-40B4-BE49-F238E27FC236}">
                <a16:creationId xmlns:a16="http://schemas.microsoft.com/office/drawing/2014/main" id="{519A1AEE-A964-247E-25B5-4DA37B395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666" y="2365497"/>
            <a:ext cx="4323618" cy="2701437"/>
          </a:xfrm>
          <a:prstGeom prst="rect">
            <a:avLst/>
          </a:prstGeom>
        </p:spPr>
      </p:pic>
      <p:pic>
        <p:nvPicPr>
          <p:cNvPr id="20" name="Picture 19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6E43485D-F583-2B60-8F99-63BFC34F0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78" y="2370626"/>
            <a:ext cx="4142643" cy="803763"/>
          </a:xfrm>
          <a:prstGeom prst="rect">
            <a:avLst/>
          </a:prstGeom>
        </p:spPr>
      </p:pic>
      <p:pic>
        <p:nvPicPr>
          <p:cNvPr id="21" name="Picture 20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B2361FF3-96C3-2353-E31B-D41D7D0BBA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4164" y="2382349"/>
            <a:ext cx="4203456" cy="803763"/>
          </a:xfrm>
          <a:prstGeom prst="rect">
            <a:avLst/>
          </a:prstGeom>
        </p:spPr>
      </p:pic>
      <p:pic>
        <p:nvPicPr>
          <p:cNvPr id="23" name="Picture 22" descr="A white background with black text and symbols&#10;&#10;AI-generated content may be incorrect.">
            <a:extLst>
              <a:ext uri="{FF2B5EF4-FFF2-40B4-BE49-F238E27FC236}">
                <a16:creationId xmlns:a16="http://schemas.microsoft.com/office/drawing/2014/main" id="{AC23E1AD-2CBC-264C-A43A-4605F2C077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082" y="3173657"/>
            <a:ext cx="3866419" cy="1600934"/>
          </a:xfrm>
          <a:prstGeom prst="rect">
            <a:avLst/>
          </a:prstGeom>
        </p:spPr>
      </p:pic>
      <p:pic>
        <p:nvPicPr>
          <p:cNvPr id="24" name="Picture 2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08DB604-4352-50A8-0705-70717BE0A0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02" y="3168894"/>
            <a:ext cx="3936025" cy="1739412"/>
          </a:xfrm>
          <a:prstGeom prst="rect">
            <a:avLst/>
          </a:prstGeom>
        </p:spPr>
      </p:pic>
      <p:pic>
        <p:nvPicPr>
          <p:cNvPr id="26" name="Picture 25" descr="A yellow rectangular frame with a white border&#10;&#10;AI-generated content may be incorrect.">
            <a:extLst>
              <a:ext uri="{FF2B5EF4-FFF2-40B4-BE49-F238E27FC236}">
                <a16:creationId xmlns:a16="http://schemas.microsoft.com/office/drawing/2014/main" id="{60776F5B-69FC-B019-1073-D002A702CA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983" y="5064869"/>
            <a:ext cx="8698524" cy="4913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441DD85-7E52-442C-E61B-7715E3290C2F}"/>
              </a:ext>
            </a:extLst>
          </p:cNvPr>
          <p:cNvSpPr txBox="1"/>
          <p:nvPr/>
        </p:nvSpPr>
        <p:spPr>
          <a:xfrm>
            <a:off x="175846" y="5058509"/>
            <a:ext cx="908538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kern="1200">
                <a:solidFill>
                  <a:srgbClr val="D4851A"/>
                </a:solidFill>
                <a:latin typeface="Calibri"/>
                <a:ea typeface="Calibri"/>
                <a:cs typeface="Calibri"/>
              </a:rPr>
              <a:t>⚠  Important: </a:t>
            </a:r>
            <a:r>
              <a:rPr lang="en-US" sz="15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VAT is NOT eligible. VAT-registered businesses calculate grant on net cost.</a:t>
            </a:r>
            <a:r>
              <a:rPr lang="en-US" sz="15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5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 </a:t>
            </a:r>
            <a:endParaRPr lang="en-US" sz="15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1500" kern="1200">
                <a:solidFill>
                  <a:srgbClr val="2D3748"/>
                </a:solidFill>
                <a:latin typeface="Calibri"/>
                <a:ea typeface="Calibri"/>
                <a:cs typeface="Calibri"/>
              </a:rPr>
              <a:t>Match funding must come from own resources.</a:t>
            </a:r>
            <a:endParaRPr lang="en-US" sz="1500"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914174-58F2-E400-EA4E-23C846E8F300}"/>
              </a:ext>
            </a:extLst>
          </p:cNvPr>
          <p:cNvSpPr txBox="1"/>
          <p:nvPr/>
        </p:nvSpPr>
        <p:spPr>
          <a:xfrm>
            <a:off x="-515815" y="2620108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b="1" kern="120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Minimum Grant Example</a:t>
            </a:r>
            <a:endParaRPr lang="en-US" b="1" kern="12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1FD72C-E283-CB84-C680-0379A291BD5D}"/>
              </a:ext>
            </a:extLst>
          </p:cNvPr>
          <p:cNvSpPr txBox="1"/>
          <p:nvPr/>
        </p:nvSpPr>
        <p:spPr>
          <a:xfrm>
            <a:off x="4067908" y="2620108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 rtl="0"/>
            <a:r>
              <a:rPr lang="en-US" b="1">
                <a:solidFill>
                  <a:srgbClr val="FFFFFF"/>
                </a:solidFill>
                <a:latin typeface="Calibri"/>
              </a:rPr>
              <a:t>Maximum</a:t>
            </a:r>
            <a:r>
              <a:rPr lang="en-US" b="1" kern="120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Grant Example</a:t>
            </a:r>
            <a:endParaRPr lang="en-US" b="1" kern="12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6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2100</Words>
  <Application>Microsoft Office PowerPoint</Application>
  <PresentationFormat>Widescreen</PresentationFormat>
  <Paragraphs>479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Goodall</dc:creator>
  <cp:lastModifiedBy>Catherine Collins</cp:lastModifiedBy>
  <cp:revision>38</cp:revision>
  <dcterms:created xsi:type="dcterms:W3CDTF">2025-06-23T09:39:19Z</dcterms:created>
  <dcterms:modified xsi:type="dcterms:W3CDTF">2026-06-12T12:20:32Z</dcterms:modified>
</cp:coreProperties>
</file>