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2" r:id="rId1"/>
  </p:sldMasterIdLst>
  <p:notesMasterIdLst>
    <p:notesMasterId r:id="rId13"/>
  </p:notesMasterIdLst>
  <p:sldIdLst>
    <p:sldId id="299" r:id="rId2"/>
    <p:sldId id="393" r:id="rId3"/>
    <p:sldId id="394" r:id="rId4"/>
    <p:sldId id="339" r:id="rId5"/>
    <p:sldId id="288" r:id="rId6"/>
    <p:sldId id="318" r:id="rId7"/>
    <p:sldId id="323" r:id="rId8"/>
    <p:sldId id="325" r:id="rId9"/>
    <p:sldId id="419" r:id="rId10"/>
    <p:sldId id="421" r:id="rId11"/>
    <p:sldId id="418" r:id="rId12"/>
  </p:sldIdLst>
  <p:sldSz cx="9144000" cy="5143500" type="screen16x9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1F2DB7"/>
    <a:srgbClr val="FFFF66"/>
    <a:srgbClr val="DA89FF"/>
    <a:srgbClr val="CC99FF"/>
    <a:srgbClr val="D8CDFF"/>
    <a:srgbClr val="FFCCFF"/>
    <a:srgbClr val="590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9" autoAdjust="0"/>
    <p:restoredTop sz="94660"/>
  </p:normalViewPr>
  <p:slideViewPr>
    <p:cSldViewPr>
      <p:cViewPr varScale="1">
        <p:scale>
          <a:sx n="108" d="100"/>
          <a:sy n="108" d="100"/>
        </p:scale>
        <p:origin x="758" y="8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AA636186-98E7-4F36-938E-FB74ECE248DC}" type="datetimeFigureOut">
              <a:rPr lang="en-US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8A5CB2A3-0039-4A34-B623-E026C7F775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885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0FA8F3-609E-4F1D-B32C-6C71584C02C2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10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619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F68039-2AD9-4615-A5E2-BD49E0B6FEF4}" type="slidenum">
              <a:rPr lang="en-GB" smtClean="0"/>
              <a:pPr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DBC2EE-548B-4192-8956-EFBA9A453495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D8B117-1212-4937-A0AF-39BBCBCF5988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154BFE-3D16-413C-84ED-30216376B206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59E612-779A-4256-9E20-B77EF11AFE42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929C4E-A370-40D7-BD0D-1BD648833D02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A0F1AE-8BC0-4A05-B114-736C0D250EF4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9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994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" y="0"/>
            <a:ext cx="1728788" cy="51435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319" y="841772"/>
            <a:ext cx="6593681" cy="179070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319" y="2701528"/>
            <a:ext cx="6593681" cy="1241822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08133" y="4057651"/>
            <a:ext cx="2057400" cy="273844"/>
          </a:xfrm>
        </p:spPr>
        <p:txBody>
          <a:bodyPr/>
          <a:lstStyle/>
          <a:p>
            <a:pPr>
              <a:defRPr/>
            </a:pPr>
            <a:fld id="{2F3BCC2F-7EC5-445E-9BA1-8D9F9A59C77C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7318" y="4057651"/>
            <a:ext cx="3843665" cy="273844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2684" y="4057650"/>
            <a:ext cx="578317" cy="273844"/>
          </a:xfrm>
        </p:spPr>
        <p:txBody>
          <a:bodyPr/>
          <a:lstStyle/>
          <a:p>
            <a:pPr>
              <a:defRPr/>
            </a:pPr>
            <a:fld id="{CA693F26-0DAA-492D-935F-E1E8A61D48F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7159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3228499"/>
            <a:ext cx="7434266" cy="614516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454819"/>
            <a:ext cx="7434266" cy="2474834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3843015"/>
            <a:ext cx="7433144" cy="51185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69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457200"/>
            <a:ext cx="7429466" cy="257175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314700"/>
            <a:ext cx="7428344" cy="10286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941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457200"/>
            <a:ext cx="6977064" cy="2061322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524168"/>
            <a:ext cx="6564224" cy="41172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232439"/>
            <a:ext cx="7429502" cy="1117122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7634" y="549295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3028" y="2073729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7363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600531"/>
            <a:ext cx="7429501" cy="1883876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3493241"/>
            <a:ext cx="7428379" cy="85548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108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7429499" cy="1428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005847"/>
            <a:ext cx="2397674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5939" y="2520197"/>
            <a:ext cx="2406551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008226"/>
            <a:ext cx="2388289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78160" y="2522576"/>
            <a:ext cx="2396873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005847"/>
            <a:ext cx="2396226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2520197"/>
            <a:ext cx="2396226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084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457200"/>
            <a:ext cx="7429499" cy="1428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3303447"/>
            <a:ext cx="239643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000249"/>
            <a:ext cx="2396430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3735644"/>
            <a:ext cx="2396430" cy="61338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3303447"/>
            <a:ext cx="240030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000249"/>
            <a:ext cx="2399205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3735643"/>
            <a:ext cx="2400300" cy="607757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3303446"/>
            <a:ext cx="2393056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000249"/>
            <a:ext cx="2396227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3735641"/>
            <a:ext cx="2396226" cy="60775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737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55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457200"/>
            <a:ext cx="1503758" cy="3886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457200"/>
            <a:ext cx="5811443" cy="38862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059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522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064420"/>
            <a:ext cx="7429500" cy="2139553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3318272"/>
            <a:ext cx="7429500" cy="1031082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257D46-F979-44FA-9DF0-2E7D7B4D8039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07D40-B780-4C61-A4CB-72987022ED6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36344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1687114"/>
            <a:ext cx="3658792" cy="26562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687114"/>
            <a:ext cx="3656408" cy="26562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99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64345"/>
            <a:ext cx="7429500" cy="11084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515" y="1687115"/>
            <a:ext cx="3487337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2305048"/>
            <a:ext cx="3658793" cy="20383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6" y="1687114"/>
            <a:ext cx="3484952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305048"/>
            <a:ext cx="3656408" cy="20383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293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48371B-6F74-499A-821D-3BDD17B487CC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6CDFA-3402-48F3-9965-E88038C41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10566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DA0C43-F0C1-4ABE-9678-F3B5B3017A90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226E4-6F63-465B-BA74-A1DD25E9DBA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9718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457201"/>
            <a:ext cx="2892028" cy="122991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444499"/>
            <a:ext cx="4418407" cy="3898901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1687114"/>
            <a:ext cx="2892028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714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4450881" cy="122991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5541" y="457201"/>
            <a:ext cx="2750018" cy="38861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1687114"/>
            <a:ext cx="4450883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E66BDC-F71F-456F-8602-191CB4DD7DF6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E5DA-5818-41D9-8329-99F98D48099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8983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chemeClr val="accent2">
                <a:lumMod val="40000"/>
                <a:lumOff val="60000"/>
              </a:schemeClr>
            </a:gs>
            <a:gs pos="42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0716" y="0"/>
            <a:ext cx="9040416" cy="51435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463888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1687115"/>
            <a:ext cx="7429499" cy="265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441245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4412457"/>
            <a:ext cx="467948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4412456"/>
            <a:ext cx="5783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7983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4" r:id="rId12"/>
    <p:sldLayoutId id="2147484145" r:id="rId13"/>
    <p:sldLayoutId id="2147484146" r:id="rId14"/>
    <p:sldLayoutId id="2147484147" r:id="rId15"/>
    <p:sldLayoutId id="2147484148" r:id="rId16"/>
    <p:sldLayoutId id="2147484149" r:id="rId17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81" y="3363838"/>
            <a:ext cx="9144000" cy="696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LOCAL COUNCIL ELECTIONS 2023</a:t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en-GB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7854"/>
            <a:ext cx="9144000" cy="1224136"/>
          </a:xfrm>
        </p:spPr>
        <p:txBody>
          <a:bodyPr tIns="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3600" b="1" dirty="0" smtClean="0"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Welcome to the Count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745" y="559767"/>
            <a:ext cx="3091472" cy="1919573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411452"/>
              </p:ext>
            </p:extLst>
          </p:nvPr>
        </p:nvGraphicFramePr>
        <p:xfrm>
          <a:off x="0" y="0"/>
          <a:ext cx="9144000" cy="490728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Faughan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14532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6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8188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56.34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1350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8095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</a:t>
                      </a:r>
                      <a:r>
                        <a:rPr kumimoji="0" lang="en-GB" sz="13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th</a:t>
                      </a: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Canning, Hayley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614</a:t>
                      </a:r>
                      <a:endParaRPr kumimoji="0" lang="en-GB" sz="1200" b="1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Duffy, Alex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1326.16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Ferguson, Rachael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92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1054.88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Fleming, Sean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1162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1243.58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Damian Martin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McCready, Ryan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1282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1350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Middleton, Julie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-309.82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1350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Norris, Declan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919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1396.22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Warke, Graham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Wilkinson, Gary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653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51168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305226"/>
            <a:ext cx="9108504" cy="696913"/>
          </a:xfrm>
        </p:spPr>
        <p:txBody>
          <a:bodyPr tIns="0" bIns="0" rtlCol="0" anchor="b">
            <a:normAutofit/>
          </a:bodyPr>
          <a:lstStyle/>
          <a:p>
            <a:pPr defTabSz="91281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b="1" cap="none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Declaration of Result</a:t>
            </a:r>
            <a:endParaRPr lang="en-GB" b="1" cap="none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8005" y="1131590"/>
            <a:ext cx="8316415" cy="3214688"/>
          </a:xfrm>
        </p:spPr>
        <p:txBody>
          <a:bodyPr tIns="0" bIns="0" rtlCol="0" anchor="b">
            <a:normAutofit/>
          </a:bodyPr>
          <a:lstStyle/>
          <a:p>
            <a:pPr algn="l"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following candidates have been duly elected in the </a:t>
            </a:r>
            <a:r>
              <a:rPr lang="en-GB" sz="2000" b="1" cap="none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Faughan</a:t>
            </a: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district electoral area</a:t>
            </a: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026199"/>
              </p:ext>
            </p:extLst>
          </p:nvPr>
        </p:nvGraphicFramePr>
        <p:xfrm>
          <a:off x="971600" y="1995686"/>
          <a:ext cx="734481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 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 Name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Ryan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McCready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UUP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Declan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Norris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SDLP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Julie Middleton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Duffy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Sean Fleming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SF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62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573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17124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 bwMode="auto">
          <a:xfrm>
            <a:off x="468313" y="1319213"/>
            <a:ext cx="7853362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/>
          <a:lstStyle/>
          <a:p>
            <a:pPr marL="0" lvl="1" eaLnBrk="0" hangingPunct="0">
              <a:spcBef>
                <a:spcPct val="20000"/>
              </a:spcBef>
              <a:buClr>
                <a:srgbClr val="FFFF00"/>
              </a:buClr>
              <a:buSzPct val="95000"/>
              <a:defRPr/>
            </a:pPr>
            <a:endParaRPr lang="en-GB" sz="4000" b="1">
              <a:solidFill>
                <a:srgbClr val="FFFF6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5496" y="555526"/>
            <a:ext cx="910850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Turnout Statement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GB" sz="4400" b="1" dirty="0" err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Faughan</a:t>
            </a:r>
            <a:endParaRPr lang="en-GB" sz="44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706574"/>
              </p:ext>
            </p:extLst>
          </p:nvPr>
        </p:nvGraphicFramePr>
        <p:xfrm>
          <a:off x="1414964" y="2067694"/>
          <a:ext cx="6096000" cy="244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Eligible</a:t>
                      </a:r>
                      <a:r>
                        <a:rPr lang="en-GB" sz="24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electorate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14532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n-GB" sz="24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votes polled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8188</a:t>
                      </a:r>
                      <a:endParaRPr lang="en-GB" sz="24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% turnout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56.34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843558"/>
            <a:ext cx="7854950" cy="3248025"/>
          </a:xfrm>
        </p:spPr>
        <p:txBody>
          <a:bodyPr tIns="0" bIns="0" rtlCol="0" anchor="b">
            <a:noAutofit/>
          </a:bodyPr>
          <a:lstStyle/>
          <a:p>
            <a:pPr defTabSz="912813">
              <a:lnSpc>
                <a:spcPct val="150000"/>
              </a:lnSpc>
              <a:spcBef>
                <a:spcPct val="0"/>
              </a:spcBef>
              <a:defRPr/>
            </a:pPr>
            <a:r>
              <a:rPr lang="en-GB" sz="36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adjudication of </a:t>
            </a:r>
            <a:r>
              <a:rPr lang="en-GB" sz="3600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en-GB" sz="3600" b="1" cap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oubtful ballot papers </a:t>
            </a:r>
            <a:r>
              <a:rPr lang="en-GB" sz="36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for the </a:t>
            </a:r>
            <a:r>
              <a:rPr lang="en-GB" sz="3600" b="1" cap="none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Faughan</a:t>
            </a:r>
            <a:r>
              <a:rPr lang="en-GB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36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District Electoral Area will commence in 10 minutes.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0" y="339502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First Stage Results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GB" sz="4400" b="1" dirty="0" err="1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Faughan</a:t>
            </a:r>
            <a:endParaRPr lang="en-GB" sz="44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958972"/>
              </p:ext>
            </p:extLst>
          </p:nvPr>
        </p:nvGraphicFramePr>
        <p:xfrm>
          <a:off x="1691680" y="1923678"/>
          <a:ext cx="6192688" cy="266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Total</a:t>
                      </a:r>
                      <a:r>
                        <a:rPr lang="en-GB" sz="3200" b="1" baseline="0" dirty="0" smtClean="0">
                          <a:solidFill>
                            <a:srgbClr val="002060"/>
                          </a:solidFill>
                        </a:rPr>
                        <a:t> ballot papers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8188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Valid votes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8095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Invalid</a:t>
                      </a:r>
                      <a:r>
                        <a:rPr lang="en-GB" sz="3200" b="1" baseline="0" dirty="0" smtClean="0">
                          <a:solidFill>
                            <a:srgbClr val="002060"/>
                          </a:solidFill>
                        </a:rPr>
                        <a:t> votes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93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Quota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1350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126796"/>
              </p:ext>
            </p:extLst>
          </p:nvPr>
        </p:nvGraphicFramePr>
        <p:xfrm>
          <a:off x="0" y="0"/>
          <a:ext cx="9144001" cy="493776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9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7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59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7494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Faughan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14532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1</a:t>
                      </a:r>
                      <a:endParaRPr kumimoji="0" lang="en-US" sz="3200" b="1" i="0" u="sng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8188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56.34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2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1350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8095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3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1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Canning, Hayley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614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50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Duffy, Alex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Ferguson, Rachael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Fleming, Sean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1162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200" b="1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Damian Martin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McCready, Ryan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1282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Middleton, Julie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Norris, Declan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919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Warke, Graham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Wilkinson, Gary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653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819867"/>
              </p:ext>
            </p:extLst>
          </p:nvPr>
        </p:nvGraphicFramePr>
        <p:xfrm>
          <a:off x="0" y="0"/>
          <a:ext cx="9144000" cy="510540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Faughan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14532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2</a:t>
                      </a:r>
                      <a:endParaRPr kumimoji="0" lang="en-US" sz="3200" b="1" i="0" u="sng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8188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56.34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1350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8095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</a:t>
                      </a:r>
                      <a:r>
                        <a:rPr kumimoji="0" lang="en-GB" sz="13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th</a:t>
                      </a: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Canning, Hayley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614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682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Duffy, Alex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Ferguson, Rachael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813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Fleming, Sean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1162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1201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Damian Martin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-310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McCready, Ryan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1282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1414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Middleton, Julie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Norris, Declan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919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Warke, Graham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-279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Wilkinson, Gary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653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484863"/>
              </p:ext>
            </p:extLst>
          </p:nvPr>
        </p:nvGraphicFramePr>
        <p:xfrm>
          <a:off x="0" y="0"/>
          <a:ext cx="9180152" cy="507492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9502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Faughan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14532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3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 </a:t>
                      </a:r>
                      <a:endParaRPr kumimoji="0" lang="en-US" sz="3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8188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56.34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1350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8095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</a:t>
                      </a:r>
                      <a:r>
                        <a:rPr kumimoji="0" lang="en-GB" sz="13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th</a:t>
                      </a: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Canning, Hayley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614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682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3.48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685.48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Duffy, Alex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0.58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1244.58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Ferguson, Rachael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813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13.34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826.34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Fleming, Sean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1162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1201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0.58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1201.58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Damian Martin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-310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McCready, Ryan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1282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1414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Middleton, Julie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16.82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1032.82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Norris, Declan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919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5.22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989.22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Warke, Graham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-279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Wilkinson, Gary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653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23.28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708.20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969264"/>
              </p:ext>
            </p:extLst>
          </p:nvPr>
        </p:nvGraphicFramePr>
        <p:xfrm>
          <a:off x="0" y="0"/>
          <a:ext cx="9144000" cy="490728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Faughan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14532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4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8188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56.34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1350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8095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</a:t>
                      </a:r>
                      <a:r>
                        <a:rPr kumimoji="0" lang="en-GB" sz="13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th</a:t>
                      </a: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Canning, Hayley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614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-685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Duffy, Alex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80.58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1325.16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Ferguson, Rachael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121.16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947.50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Fleming, Sean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1162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1241.58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Damian Martin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McCready, Ryan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1282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Middleton, Julie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1037.82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Norris, Declan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919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1396.22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Warke, Graham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Wilkinson, Gary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653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4.58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712.78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179384"/>
              </p:ext>
            </p:extLst>
          </p:nvPr>
        </p:nvGraphicFramePr>
        <p:xfrm>
          <a:off x="0" y="0"/>
          <a:ext cx="9144000" cy="490728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Faughan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14532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5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8188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56.34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1350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8095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</a:t>
                      </a:r>
                      <a:r>
                        <a:rPr kumimoji="0" lang="en-GB" sz="13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th</a:t>
                      </a: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Canning, Hayley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614</a:t>
                      </a:r>
                      <a:endParaRPr kumimoji="0" lang="en-GB" sz="1200" b="1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Duffy, Alex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1325.16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Ferguson, Rachael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15.38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962.88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Fleming, Sean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1162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1242.58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Damian Martin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McCready, Ryan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1282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Middleton, Julie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622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1659.82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Norris, Declan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919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1396.22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Warke, Graham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Wilkinson, Gary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653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-712.78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90550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2789</TotalTime>
  <Words>925</Words>
  <Application>Microsoft Office PowerPoint</Application>
  <PresentationFormat>On-screen Show (16:9)</PresentationFormat>
  <Paragraphs>603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Tahoma</vt:lpstr>
      <vt:lpstr>Trebuchet MS</vt:lpstr>
      <vt:lpstr>Tw Cen MT</vt:lpstr>
      <vt:lpstr>Wingdings 2</vt:lpstr>
      <vt:lpstr>Circuit</vt:lpstr>
      <vt:lpstr>   LOCAL COUNCIL ELECTIONS 2023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Declaration of Result</vt:lpstr>
    </vt:vector>
  </TitlesOfParts>
  <Company>EONI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EONI</dc:creator>
  <cp:lastModifiedBy>Paul Jackson</cp:lastModifiedBy>
  <cp:revision>309</cp:revision>
  <dcterms:created xsi:type="dcterms:W3CDTF">2009-06-02T10:02:19Z</dcterms:created>
  <dcterms:modified xsi:type="dcterms:W3CDTF">2023-05-19T18:02:07Z</dcterms:modified>
</cp:coreProperties>
</file>