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66" r:id="rId2"/>
    <p:sldId id="315" r:id="rId3"/>
    <p:sldId id="270" r:id="rId4"/>
    <p:sldId id="271" r:id="rId5"/>
    <p:sldId id="280" r:id="rId6"/>
    <p:sldId id="291" r:id="rId7"/>
    <p:sldId id="292" r:id="rId8"/>
    <p:sldId id="269" r:id="rId9"/>
    <p:sldId id="281" r:id="rId10"/>
    <p:sldId id="282" r:id="rId11"/>
    <p:sldId id="283" r:id="rId12"/>
    <p:sldId id="284" r:id="rId13"/>
    <p:sldId id="313" r:id="rId14"/>
    <p:sldId id="298" r:id="rId15"/>
    <p:sldId id="272" r:id="rId16"/>
    <p:sldId id="285" r:id="rId17"/>
    <p:sldId id="286" r:id="rId18"/>
    <p:sldId id="287" r:id="rId19"/>
    <p:sldId id="288" r:id="rId20"/>
    <p:sldId id="289" r:id="rId21"/>
    <p:sldId id="300" r:id="rId22"/>
    <p:sldId id="301" r:id="rId23"/>
    <p:sldId id="302" r:id="rId24"/>
    <p:sldId id="273" r:id="rId25"/>
    <p:sldId id="332" r:id="rId26"/>
    <p:sldId id="319" r:id="rId27"/>
    <p:sldId id="320" r:id="rId28"/>
    <p:sldId id="321" r:id="rId29"/>
    <p:sldId id="322" r:id="rId30"/>
    <p:sldId id="323" r:id="rId31"/>
    <p:sldId id="307" r:id="rId32"/>
    <p:sldId id="308" r:id="rId33"/>
    <p:sldId id="310" r:id="rId34"/>
    <p:sldId id="316" r:id="rId35"/>
    <p:sldId id="324" r:id="rId36"/>
    <p:sldId id="325" r:id="rId37"/>
    <p:sldId id="312" r:id="rId38"/>
    <p:sldId id="331" r:id="rId39"/>
    <p:sldId id="326" r:id="rId40"/>
    <p:sldId id="327" r:id="rId41"/>
    <p:sldId id="328" r:id="rId42"/>
    <p:sldId id="329" r:id="rId43"/>
    <p:sldId id="330" r:id="rId44"/>
    <p:sldId id="318" r:id="rId45"/>
    <p:sldId id="268" r:id="rId4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119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F95CD-B0CD-44CC-85B0-B85E20178AC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DEFB60B2-1F96-4A8A-9694-138DBB54755A}">
      <dgm:prSet phldrT="[Text]" custT="1"/>
      <dgm:spPr/>
      <dgm:t>
        <a:bodyPr/>
        <a:lstStyle/>
        <a:p>
          <a:r>
            <a:rPr lang="en-GB" sz="1800" dirty="0" smtClean="0">
              <a:solidFill>
                <a:schemeClr val="tx1"/>
              </a:solidFill>
            </a:rPr>
            <a:t>Peace IV Allocation </a:t>
          </a:r>
        </a:p>
        <a:p>
          <a:r>
            <a:rPr lang="en-GB" sz="1800" dirty="0" smtClean="0">
              <a:solidFill>
                <a:schemeClr val="tx1"/>
              </a:solidFill>
            </a:rPr>
            <a:t>DCSDC</a:t>
          </a:r>
        </a:p>
        <a:p>
          <a:r>
            <a:rPr lang="en-GB" sz="1800" dirty="0" smtClean="0">
              <a:solidFill>
                <a:schemeClr val="tx1"/>
              </a:solidFill>
            </a:rPr>
            <a:t>€7,964,210 £6,783,131.00</a:t>
          </a:r>
        </a:p>
        <a:p>
          <a:endParaRPr lang="en-GB" sz="1400" dirty="0"/>
        </a:p>
      </dgm:t>
    </dgm:pt>
    <dgm:pt modelId="{F3EB7B67-8C77-4BD6-98FB-DB1186B6130C}" type="parTrans" cxnId="{4CB123D2-938D-4D03-A029-8A3A12D32675}">
      <dgm:prSet/>
      <dgm:spPr/>
      <dgm:t>
        <a:bodyPr/>
        <a:lstStyle/>
        <a:p>
          <a:endParaRPr lang="en-GB"/>
        </a:p>
      </dgm:t>
    </dgm:pt>
    <dgm:pt modelId="{526BA964-B2A5-4DD4-9EF6-7DE83E1CF1D7}" type="sibTrans" cxnId="{4CB123D2-938D-4D03-A029-8A3A12D32675}">
      <dgm:prSet/>
      <dgm:spPr/>
      <dgm:t>
        <a:bodyPr/>
        <a:lstStyle/>
        <a:p>
          <a:endParaRPr lang="en-GB"/>
        </a:p>
      </dgm:t>
    </dgm:pt>
    <dgm:pt modelId="{7344EA61-F6D7-477A-9DC6-B1058FB79E95}">
      <dgm:prSet phldrT="[Text]" custT="1"/>
      <dgm:spPr/>
      <dgm:t>
        <a:bodyPr/>
        <a:lstStyle/>
        <a:p>
          <a:r>
            <a:rPr lang="en-GB" sz="1800" dirty="0" smtClean="0">
              <a:solidFill>
                <a:schemeClr val="tx1"/>
              </a:solidFill>
            </a:rPr>
            <a:t>Shared Spaces</a:t>
          </a:r>
        </a:p>
        <a:p>
          <a:r>
            <a:rPr lang="en-GB" sz="1800" dirty="0" smtClean="0">
              <a:solidFill>
                <a:schemeClr val="tx1"/>
              </a:solidFill>
            </a:rPr>
            <a:t>€2,484,960</a:t>
          </a:r>
        </a:p>
        <a:p>
          <a:r>
            <a:rPr lang="en-GB" sz="1800" dirty="0" smtClean="0">
              <a:solidFill>
                <a:schemeClr val="tx1"/>
              </a:solidFill>
            </a:rPr>
            <a:t>£2,166,444</a:t>
          </a:r>
        </a:p>
        <a:p>
          <a:endParaRPr lang="en-GB" sz="1500" dirty="0"/>
        </a:p>
      </dgm:t>
    </dgm:pt>
    <dgm:pt modelId="{1D7D1FF1-77AA-45DE-BE2D-B3D9E9FB48EA}" type="parTrans" cxnId="{AD5BA4D6-F821-42DB-8CC4-B1A7861D8107}">
      <dgm:prSet/>
      <dgm:spPr/>
      <dgm:t>
        <a:bodyPr/>
        <a:lstStyle/>
        <a:p>
          <a:endParaRPr lang="en-GB"/>
        </a:p>
      </dgm:t>
    </dgm:pt>
    <dgm:pt modelId="{893EB675-A942-45E8-B61C-86F7861F19BB}" type="sibTrans" cxnId="{AD5BA4D6-F821-42DB-8CC4-B1A7861D8107}">
      <dgm:prSet/>
      <dgm:spPr/>
      <dgm:t>
        <a:bodyPr/>
        <a:lstStyle/>
        <a:p>
          <a:endParaRPr lang="en-GB"/>
        </a:p>
      </dgm:t>
    </dgm:pt>
    <dgm:pt modelId="{78112C31-63C6-4176-8900-02286ACAB032}">
      <dgm:prSet phldrT="[Text]" custT="1"/>
      <dgm:spPr/>
      <dgm:t>
        <a:bodyPr/>
        <a:lstStyle/>
        <a:p>
          <a:r>
            <a:rPr lang="en-GB" sz="1800" dirty="0" smtClean="0">
              <a:solidFill>
                <a:schemeClr val="tx1"/>
              </a:solidFill>
            </a:rPr>
            <a:t>Building Positive Relations</a:t>
          </a:r>
        </a:p>
        <a:p>
          <a:r>
            <a:rPr lang="en-GB" sz="1800" dirty="0" smtClean="0">
              <a:solidFill>
                <a:schemeClr val="tx1"/>
              </a:solidFill>
            </a:rPr>
            <a:t>€3,042,760</a:t>
          </a:r>
        </a:p>
        <a:p>
          <a:r>
            <a:rPr lang="en-GB" sz="1800" dirty="0" smtClean="0">
              <a:solidFill>
                <a:schemeClr val="tx1"/>
              </a:solidFill>
            </a:rPr>
            <a:t>£2,591,524</a:t>
          </a:r>
          <a:endParaRPr lang="en-GB" sz="1800" dirty="0">
            <a:solidFill>
              <a:schemeClr val="tx1"/>
            </a:solidFill>
          </a:endParaRPr>
        </a:p>
      </dgm:t>
    </dgm:pt>
    <dgm:pt modelId="{46AC7A9A-CD90-4409-819A-64C8F229A778}" type="parTrans" cxnId="{794560F4-6EAA-4BED-9D8F-12A62CF8CCB2}">
      <dgm:prSet/>
      <dgm:spPr/>
      <dgm:t>
        <a:bodyPr/>
        <a:lstStyle/>
        <a:p>
          <a:endParaRPr lang="en-GB"/>
        </a:p>
      </dgm:t>
    </dgm:pt>
    <dgm:pt modelId="{51367399-173E-4C95-BED9-0F60DEC3BE27}" type="sibTrans" cxnId="{794560F4-6EAA-4BED-9D8F-12A62CF8CCB2}">
      <dgm:prSet/>
      <dgm:spPr/>
      <dgm:t>
        <a:bodyPr/>
        <a:lstStyle/>
        <a:p>
          <a:endParaRPr lang="en-GB"/>
        </a:p>
      </dgm:t>
    </dgm:pt>
    <dgm:pt modelId="{C358A169-54E3-4955-892A-96E67E563495}">
      <dgm:prSet phldrT="[Text]" custT="1"/>
      <dgm:spPr/>
      <dgm:t>
        <a:bodyPr/>
        <a:lstStyle/>
        <a:p>
          <a:r>
            <a:rPr lang="en-GB" sz="1800" dirty="0" smtClean="0">
              <a:solidFill>
                <a:schemeClr val="tx1"/>
              </a:solidFill>
            </a:rPr>
            <a:t>Flat rate Technical Assistance</a:t>
          </a:r>
        </a:p>
        <a:p>
          <a:r>
            <a:rPr lang="en-GB" sz="1800" dirty="0" smtClean="0">
              <a:solidFill>
                <a:schemeClr val="tx1"/>
              </a:solidFill>
            </a:rPr>
            <a:t>Salaries £715,269</a:t>
          </a:r>
        </a:p>
        <a:p>
          <a:r>
            <a:rPr lang="en-GB" sz="1800" dirty="0" smtClean="0">
              <a:solidFill>
                <a:schemeClr val="tx1"/>
              </a:solidFill>
            </a:rPr>
            <a:t>Overheads £107,290</a:t>
          </a:r>
          <a:endParaRPr lang="en-GB" sz="1800" dirty="0">
            <a:solidFill>
              <a:schemeClr val="tx1"/>
            </a:solidFill>
          </a:endParaRPr>
        </a:p>
      </dgm:t>
    </dgm:pt>
    <dgm:pt modelId="{F48E069A-D25A-44B1-AD3F-CC9A2888F18D}" type="parTrans" cxnId="{C378D72C-E714-45C5-9B2C-1652D76E9F4A}">
      <dgm:prSet/>
      <dgm:spPr/>
      <dgm:t>
        <a:bodyPr/>
        <a:lstStyle/>
        <a:p>
          <a:endParaRPr lang="en-GB"/>
        </a:p>
      </dgm:t>
    </dgm:pt>
    <dgm:pt modelId="{0B6E6B3A-D19C-4066-A56A-C4E3680203C8}" type="sibTrans" cxnId="{C378D72C-E714-45C5-9B2C-1652D76E9F4A}">
      <dgm:prSet/>
      <dgm:spPr/>
      <dgm:t>
        <a:bodyPr/>
        <a:lstStyle/>
        <a:p>
          <a:endParaRPr lang="en-GB"/>
        </a:p>
      </dgm:t>
    </dgm:pt>
    <dgm:pt modelId="{FC28DC31-D91C-4FC3-84BC-FA1C23B3024F}">
      <dgm:prSet custT="1"/>
      <dgm:spPr/>
      <dgm:t>
        <a:bodyPr/>
        <a:lstStyle/>
        <a:p>
          <a:r>
            <a:rPr lang="en-GB" sz="1800" dirty="0" smtClean="0">
              <a:solidFill>
                <a:schemeClr val="tx1"/>
              </a:solidFill>
            </a:rPr>
            <a:t>Children and Young People €1,470,707 £1,252,604</a:t>
          </a:r>
        </a:p>
      </dgm:t>
    </dgm:pt>
    <dgm:pt modelId="{D6EFFB8D-B336-42DC-817E-B2C9A74F4E68}" type="parTrans" cxnId="{7EF300B5-695F-4837-A960-AEE55EB8E0F7}">
      <dgm:prSet/>
      <dgm:spPr/>
      <dgm:t>
        <a:bodyPr/>
        <a:lstStyle/>
        <a:p>
          <a:endParaRPr lang="en-GB"/>
        </a:p>
      </dgm:t>
    </dgm:pt>
    <dgm:pt modelId="{45109D4D-4219-4055-A139-0C0E45B8ED7C}" type="sibTrans" cxnId="{7EF300B5-695F-4837-A960-AEE55EB8E0F7}">
      <dgm:prSet/>
      <dgm:spPr/>
      <dgm:t>
        <a:bodyPr/>
        <a:lstStyle/>
        <a:p>
          <a:endParaRPr lang="en-GB"/>
        </a:p>
      </dgm:t>
    </dgm:pt>
    <dgm:pt modelId="{21806037-C480-4D39-A1D4-A53B66752F3C}">
      <dgm:prSet/>
      <dgm:spPr/>
      <dgm:t>
        <a:bodyPr/>
        <a:lstStyle/>
        <a:p>
          <a:endParaRPr lang="en-GB"/>
        </a:p>
      </dgm:t>
    </dgm:pt>
    <dgm:pt modelId="{BC0F6CD0-DA9B-422A-8549-0A084D0AD055}" type="parTrans" cxnId="{467CDCCE-E8D0-4A21-B0A7-B0DD5CF452DD}">
      <dgm:prSet/>
      <dgm:spPr/>
      <dgm:t>
        <a:bodyPr/>
        <a:lstStyle/>
        <a:p>
          <a:endParaRPr lang="en-GB"/>
        </a:p>
      </dgm:t>
    </dgm:pt>
    <dgm:pt modelId="{A679CFE3-1083-4C1D-8A4A-2D5664368C08}" type="sibTrans" cxnId="{467CDCCE-E8D0-4A21-B0A7-B0DD5CF452DD}">
      <dgm:prSet/>
      <dgm:spPr/>
      <dgm:t>
        <a:bodyPr/>
        <a:lstStyle/>
        <a:p>
          <a:endParaRPr lang="en-GB"/>
        </a:p>
      </dgm:t>
    </dgm:pt>
    <dgm:pt modelId="{E69DB4F1-C477-441A-A8BC-CE6FC0C2BFE6}">
      <dgm:prSet/>
      <dgm:spPr/>
      <dgm:t>
        <a:bodyPr/>
        <a:lstStyle/>
        <a:p>
          <a:endParaRPr lang="en-GB"/>
        </a:p>
      </dgm:t>
    </dgm:pt>
    <dgm:pt modelId="{A5A3C131-AF35-4205-8E0F-C4BACBF5BE25}" type="parTrans" cxnId="{8300196F-17AE-48A7-8528-B0CF2748C366}">
      <dgm:prSet/>
      <dgm:spPr/>
      <dgm:t>
        <a:bodyPr/>
        <a:lstStyle/>
        <a:p>
          <a:endParaRPr lang="en-GB"/>
        </a:p>
      </dgm:t>
    </dgm:pt>
    <dgm:pt modelId="{31B7DF9E-133D-4D84-8212-ED6D3C3C67A7}" type="sibTrans" cxnId="{8300196F-17AE-48A7-8528-B0CF2748C366}">
      <dgm:prSet/>
      <dgm:spPr/>
      <dgm:t>
        <a:bodyPr/>
        <a:lstStyle/>
        <a:p>
          <a:endParaRPr lang="en-GB"/>
        </a:p>
      </dgm:t>
    </dgm:pt>
    <dgm:pt modelId="{FB18651A-9617-4754-AAC0-CD15602161BF}">
      <dgm:prSet/>
      <dgm:spPr/>
      <dgm:t>
        <a:bodyPr/>
        <a:lstStyle/>
        <a:p>
          <a:endParaRPr lang="en-GB"/>
        </a:p>
      </dgm:t>
    </dgm:pt>
    <dgm:pt modelId="{E719CD69-AA7F-4D27-9126-2A93EC9677CF}" type="parTrans" cxnId="{FC441348-A82F-4FCA-8896-2E218849DB9D}">
      <dgm:prSet/>
      <dgm:spPr/>
      <dgm:t>
        <a:bodyPr/>
        <a:lstStyle/>
        <a:p>
          <a:endParaRPr lang="en-GB"/>
        </a:p>
      </dgm:t>
    </dgm:pt>
    <dgm:pt modelId="{02567BE7-8337-4429-ADD8-FBD6C8B58AA1}" type="sibTrans" cxnId="{FC441348-A82F-4FCA-8896-2E218849DB9D}">
      <dgm:prSet/>
      <dgm:spPr/>
      <dgm:t>
        <a:bodyPr/>
        <a:lstStyle/>
        <a:p>
          <a:endParaRPr lang="en-GB"/>
        </a:p>
      </dgm:t>
    </dgm:pt>
    <dgm:pt modelId="{2B89391D-A20D-4E5E-8209-F72119576898}">
      <dgm:prSet/>
      <dgm:spPr/>
      <dgm:t>
        <a:bodyPr/>
        <a:lstStyle/>
        <a:p>
          <a:endParaRPr lang="en-GB"/>
        </a:p>
      </dgm:t>
    </dgm:pt>
    <dgm:pt modelId="{5C58AB71-5291-4C3F-B8CA-7379BC272E2D}" type="parTrans" cxnId="{E55E1154-54B2-4302-9062-6E01D3B761B0}">
      <dgm:prSet/>
      <dgm:spPr/>
      <dgm:t>
        <a:bodyPr/>
        <a:lstStyle/>
        <a:p>
          <a:endParaRPr lang="en-GB"/>
        </a:p>
      </dgm:t>
    </dgm:pt>
    <dgm:pt modelId="{9B4CE584-47EF-4C9D-9074-9D78F077063E}" type="sibTrans" cxnId="{E55E1154-54B2-4302-9062-6E01D3B761B0}">
      <dgm:prSet/>
      <dgm:spPr/>
      <dgm:t>
        <a:bodyPr/>
        <a:lstStyle/>
        <a:p>
          <a:endParaRPr lang="en-GB"/>
        </a:p>
      </dgm:t>
    </dgm:pt>
    <dgm:pt modelId="{5828DE24-C379-42F0-85C2-C440124C88B2}" type="pres">
      <dgm:prSet presAssocID="{DA9F95CD-B0CD-44CC-85B0-B85E20178AC0}" presName="Name0" presStyleCnt="0">
        <dgm:presLayoutVars>
          <dgm:chMax val="1"/>
          <dgm:dir/>
          <dgm:animLvl val="ctr"/>
          <dgm:resizeHandles val="exact"/>
        </dgm:presLayoutVars>
      </dgm:prSet>
      <dgm:spPr/>
      <dgm:t>
        <a:bodyPr/>
        <a:lstStyle/>
        <a:p>
          <a:endParaRPr lang="en-GB"/>
        </a:p>
      </dgm:t>
    </dgm:pt>
    <dgm:pt modelId="{A8E9B425-C95F-4B91-B7E6-C1A9C1D15346}" type="pres">
      <dgm:prSet presAssocID="{DEFB60B2-1F96-4A8A-9694-138DBB54755A}" presName="centerShape" presStyleLbl="node0" presStyleIdx="0" presStyleCnt="1" custScaleX="223816" custScaleY="181957"/>
      <dgm:spPr/>
      <dgm:t>
        <a:bodyPr/>
        <a:lstStyle/>
        <a:p>
          <a:endParaRPr lang="en-GB"/>
        </a:p>
      </dgm:t>
    </dgm:pt>
    <dgm:pt modelId="{AC03A6D5-1212-4D48-A4F0-286D0699BEF7}" type="pres">
      <dgm:prSet presAssocID="{1D7D1FF1-77AA-45DE-BE2D-B3D9E9FB48EA}" presName="parTrans" presStyleLbl="sibTrans2D1" presStyleIdx="0" presStyleCnt="4"/>
      <dgm:spPr/>
      <dgm:t>
        <a:bodyPr/>
        <a:lstStyle/>
        <a:p>
          <a:endParaRPr lang="en-GB"/>
        </a:p>
      </dgm:t>
    </dgm:pt>
    <dgm:pt modelId="{301A1F28-4CB5-483A-A0E2-3F8C0A947749}" type="pres">
      <dgm:prSet presAssocID="{1D7D1FF1-77AA-45DE-BE2D-B3D9E9FB48EA}" presName="connectorText" presStyleLbl="sibTrans2D1" presStyleIdx="0" presStyleCnt="4"/>
      <dgm:spPr/>
      <dgm:t>
        <a:bodyPr/>
        <a:lstStyle/>
        <a:p>
          <a:endParaRPr lang="en-GB"/>
        </a:p>
      </dgm:t>
    </dgm:pt>
    <dgm:pt modelId="{F8980A0E-38A1-4BEC-A1F9-101CAB3CEF40}" type="pres">
      <dgm:prSet presAssocID="{7344EA61-F6D7-477A-9DC6-B1058FB79E95}" presName="node" presStyleLbl="node1" presStyleIdx="0" presStyleCnt="4" custScaleX="147587" custScaleY="141717">
        <dgm:presLayoutVars>
          <dgm:bulletEnabled val="1"/>
        </dgm:presLayoutVars>
      </dgm:prSet>
      <dgm:spPr/>
      <dgm:t>
        <a:bodyPr/>
        <a:lstStyle/>
        <a:p>
          <a:endParaRPr lang="en-GB"/>
        </a:p>
      </dgm:t>
    </dgm:pt>
    <dgm:pt modelId="{7C8B7455-5517-4111-9713-56B991239C17}" type="pres">
      <dgm:prSet presAssocID="{46AC7A9A-CD90-4409-819A-64C8F229A778}" presName="parTrans" presStyleLbl="sibTrans2D1" presStyleIdx="1" presStyleCnt="4"/>
      <dgm:spPr/>
      <dgm:t>
        <a:bodyPr/>
        <a:lstStyle/>
        <a:p>
          <a:endParaRPr lang="en-GB"/>
        </a:p>
      </dgm:t>
    </dgm:pt>
    <dgm:pt modelId="{F0E7CE1B-EBFA-48A4-857A-BDD99F3D8D9E}" type="pres">
      <dgm:prSet presAssocID="{46AC7A9A-CD90-4409-819A-64C8F229A778}" presName="connectorText" presStyleLbl="sibTrans2D1" presStyleIdx="1" presStyleCnt="4"/>
      <dgm:spPr/>
      <dgm:t>
        <a:bodyPr/>
        <a:lstStyle/>
        <a:p>
          <a:endParaRPr lang="en-GB"/>
        </a:p>
      </dgm:t>
    </dgm:pt>
    <dgm:pt modelId="{FFE33F07-40A5-40BD-B1B7-BEA4BDFCAAA7}" type="pres">
      <dgm:prSet presAssocID="{78112C31-63C6-4176-8900-02286ACAB032}" presName="node" presStyleLbl="node1" presStyleIdx="1" presStyleCnt="4" custScaleX="150080" custScaleY="141731">
        <dgm:presLayoutVars>
          <dgm:bulletEnabled val="1"/>
        </dgm:presLayoutVars>
      </dgm:prSet>
      <dgm:spPr/>
      <dgm:t>
        <a:bodyPr/>
        <a:lstStyle/>
        <a:p>
          <a:endParaRPr lang="en-GB"/>
        </a:p>
      </dgm:t>
    </dgm:pt>
    <dgm:pt modelId="{31151070-177A-4C72-8D6F-8B5B3384910B}" type="pres">
      <dgm:prSet presAssocID="{F48E069A-D25A-44B1-AD3F-CC9A2888F18D}" presName="parTrans" presStyleLbl="sibTrans2D1" presStyleIdx="2" presStyleCnt="4"/>
      <dgm:spPr/>
      <dgm:t>
        <a:bodyPr/>
        <a:lstStyle/>
        <a:p>
          <a:endParaRPr lang="en-GB"/>
        </a:p>
      </dgm:t>
    </dgm:pt>
    <dgm:pt modelId="{C96AE7EC-521F-4A20-B65B-50E978CE9714}" type="pres">
      <dgm:prSet presAssocID="{F48E069A-D25A-44B1-AD3F-CC9A2888F18D}" presName="connectorText" presStyleLbl="sibTrans2D1" presStyleIdx="2" presStyleCnt="4"/>
      <dgm:spPr/>
      <dgm:t>
        <a:bodyPr/>
        <a:lstStyle/>
        <a:p>
          <a:endParaRPr lang="en-GB"/>
        </a:p>
      </dgm:t>
    </dgm:pt>
    <dgm:pt modelId="{76037B25-9CDE-4EB8-8175-88FFF12B80DC}" type="pres">
      <dgm:prSet presAssocID="{C358A169-54E3-4955-892A-96E67E563495}" presName="node" presStyleLbl="node1" presStyleIdx="2" presStyleCnt="4" custScaleX="161892" custScaleY="156788">
        <dgm:presLayoutVars>
          <dgm:bulletEnabled val="1"/>
        </dgm:presLayoutVars>
      </dgm:prSet>
      <dgm:spPr/>
      <dgm:t>
        <a:bodyPr/>
        <a:lstStyle/>
        <a:p>
          <a:endParaRPr lang="en-GB"/>
        </a:p>
      </dgm:t>
    </dgm:pt>
    <dgm:pt modelId="{00C61733-D754-4079-8269-85C4B8CB8D49}" type="pres">
      <dgm:prSet presAssocID="{D6EFFB8D-B336-42DC-817E-B2C9A74F4E68}" presName="parTrans" presStyleLbl="sibTrans2D1" presStyleIdx="3" presStyleCnt="4"/>
      <dgm:spPr/>
      <dgm:t>
        <a:bodyPr/>
        <a:lstStyle/>
        <a:p>
          <a:endParaRPr lang="en-GB"/>
        </a:p>
      </dgm:t>
    </dgm:pt>
    <dgm:pt modelId="{28DE5E69-31D0-47BC-87F5-15C0A41040BC}" type="pres">
      <dgm:prSet presAssocID="{D6EFFB8D-B336-42DC-817E-B2C9A74F4E68}" presName="connectorText" presStyleLbl="sibTrans2D1" presStyleIdx="3" presStyleCnt="4"/>
      <dgm:spPr/>
      <dgm:t>
        <a:bodyPr/>
        <a:lstStyle/>
        <a:p>
          <a:endParaRPr lang="en-GB"/>
        </a:p>
      </dgm:t>
    </dgm:pt>
    <dgm:pt modelId="{BC9D0138-ED5E-42DD-B292-582236DD9AF0}" type="pres">
      <dgm:prSet presAssocID="{FC28DC31-D91C-4FC3-84BC-FA1C23B3024F}" presName="node" presStyleLbl="node1" presStyleIdx="3" presStyleCnt="4" custScaleX="151031" custScaleY="153846">
        <dgm:presLayoutVars>
          <dgm:bulletEnabled val="1"/>
        </dgm:presLayoutVars>
      </dgm:prSet>
      <dgm:spPr/>
      <dgm:t>
        <a:bodyPr/>
        <a:lstStyle/>
        <a:p>
          <a:endParaRPr lang="en-GB"/>
        </a:p>
      </dgm:t>
    </dgm:pt>
  </dgm:ptLst>
  <dgm:cxnLst>
    <dgm:cxn modelId="{71438556-11D2-4B07-9F06-D68B23F501A3}" type="presOf" srcId="{D6EFFB8D-B336-42DC-817E-B2C9A74F4E68}" destId="{28DE5E69-31D0-47BC-87F5-15C0A41040BC}" srcOrd="1" destOrd="0" presId="urn:microsoft.com/office/officeart/2005/8/layout/radial5"/>
    <dgm:cxn modelId="{8300196F-17AE-48A7-8528-B0CF2748C366}" srcId="{DA9F95CD-B0CD-44CC-85B0-B85E20178AC0}" destId="{E69DB4F1-C477-441A-A8BC-CE6FC0C2BFE6}" srcOrd="3" destOrd="0" parTransId="{A5A3C131-AF35-4205-8E0F-C4BACBF5BE25}" sibTransId="{31B7DF9E-133D-4D84-8212-ED6D3C3C67A7}"/>
    <dgm:cxn modelId="{467CDCCE-E8D0-4A21-B0A7-B0DD5CF452DD}" srcId="{DA9F95CD-B0CD-44CC-85B0-B85E20178AC0}" destId="{21806037-C480-4D39-A1D4-A53B66752F3C}" srcOrd="4" destOrd="0" parTransId="{BC0F6CD0-DA9B-422A-8549-0A084D0AD055}" sibTransId="{A679CFE3-1083-4C1D-8A4A-2D5664368C08}"/>
    <dgm:cxn modelId="{794560F4-6EAA-4BED-9D8F-12A62CF8CCB2}" srcId="{DEFB60B2-1F96-4A8A-9694-138DBB54755A}" destId="{78112C31-63C6-4176-8900-02286ACAB032}" srcOrd="1" destOrd="0" parTransId="{46AC7A9A-CD90-4409-819A-64C8F229A778}" sibTransId="{51367399-173E-4C95-BED9-0F60DEC3BE27}"/>
    <dgm:cxn modelId="{36E11085-7CDA-4E2C-A567-07BD95AC84C2}" type="presOf" srcId="{7344EA61-F6D7-477A-9DC6-B1058FB79E95}" destId="{F8980A0E-38A1-4BEC-A1F9-101CAB3CEF40}" srcOrd="0" destOrd="0" presId="urn:microsoft.com/office/officeart/2005/8/layout/radial5"/>
    <dgm:cxn modelId="{FC441348-A82F-4FCA-8896-2E218849DB9D}" srcId="{DA9F95CD-B0CD-44CC-85B0-B85E20178AC0}" destId="{FB18651A-9617-4754-AAC0-CD15602161BF}" srcOrd="2" destOrd="0" parTransId="{E719CD69-AA7F-4D27-9126-2A93EC9677CF}" sibTransId="{02567BE7-8337-4429-ADD8-FBD6C8B58AA1}"/>
    <dgm:cxn modelId="{74394E08-1545-4F31-A1C3-9E6D5196E9AA}" type="presOf" srcId="{FC28DC31-D91C-4FC3-84BC-FA1C23B3024F}" destId="{BC9D0138-ED5E-42DD-B292-582236DD9AF0}" srcOrd="0" destOrd="0" presId="urn:microsoft.com/office/officeart/2005/8/layout/radial5"/>
    <dgm:cxn modelId="{E55E1154-54B2-4302-9062-6E01D3B761B0}" srcId="{DA9F95CD-B0CD-44CC-85B0-B85E20178AC0}" destId="{2B89391D-A20D-4E5E-8209-F72119576898}" srcOrd="1" destOrd="0" parTransId="{5C58AB71-5291-4C3F-B8CA-7379BC272E2D}" sibTransId="{9B4CE584-47EF-4C9D-9074-9D78F077063E}"/>
    <dgm:cxn modelId="{F76A690E-F047-47C3-B159-66CD6A8D4629}" type="presOf" srcId="{C358A169-54E3-4955-892A-96E67E563495}" destId="{76037B25-9CDE-4EB8-8175-88FFF12B80DC}" srcOrd="0" destOrd="0" presId="urn:microsoft.com/office/officeart/2005/8/layout/radial5"/>
    <dgm:cxn modelId="{7EF300B5-695F-4837-A960-AEE55EB8E0F7}" srcId="{DEFB60B2-1F96-4A8A-9694-138DBB54755A}" destId="{FC28DC31-D91C-4FC3-84BC-FA1C23B3024F}" srcOrd="3" destOrd="0" parTransId="{D6EFFB8D-B336-42DC-817E-B2C9A74F4E68}" sibTransId="{45109D4D-4219-4055-A139-0C0E45B8ED7C}"/>
    <dgm:cxn modelId="{F7870C69-A8EE-4F4E-9444-673F254EB3D3}" type="presOf" srcId="{DA9F95CD-B0CD-44CC-85B0-B85E20178AC0}" destId="{5828DE24-C379-42F0-85C2-C440124C88B2}" srcOrd="0" destOrd="0" presId="urn:microsoft.com/office/officeart/2005/8/layout/radial5"/>
    <dgm:cxn modelId="{4CB123D2-938D-4D03-A029-8A3A12D32675}" srcId="{DA9F95CD-B0CD-44CC-85B0-B85E20178AC0}" destId="{DEFB60B2-1F96-4A8A-9694-138DBB54755A}" srcOrd="0" destOrd="0" parTransId="{F3EB7B67-8C77-4BD6-98FB-DB1186B6130C}" sibTransId="{526BA964-B2A5-4DD4-9EF6-7DE83E1CF1D7}"/>
    <dgm:cxn modelId="{5056FE0C-36E9-49BC-9789-8C47192DE541}" type="presOf" srcId="{F48E069A-D25A-44B1-AD3F-CC9A2888F18D}" destId="{C96AE7EC-521F-4A20-B65B-50E978CE9714}" srcOrd="1" destOrd="0" presId="urn:microsoft.com/office/officeart/2005/8/layout/radial5"/>
    <dgm:cxn modelId="{C0076337-4BF8-4062-9635-B886CAD55914}" type="presOf" srcId="{1D7D1FF1-77AA-45DE-BE2D-B3D9E9FB48EA}" destId="{AC03A6D5-1212-4D48-A4F0-286D0699BEF7}" srcOrd="0" destOrd="0" presId="urn:microsoft.com/office/officeart/2005/8/layout/radial5"/>
    <dgm:cxn modelId="{03DCF27F-F290-4D0C-9EE8-862AD33F2E54}" type="presOf" srcId="{D6EFFB8D-B336-42DC-817E-B2C9A74F4E68}" destId="{00C61733-D754-4079-8269-85C4B8CB8D49}" srcOrd="0" destOrd="0" presId="urn:microsoft.com/office/officeart/2005/8/layout/radial5"/>
    <dgm:cxn modelId="{DB91AAA2-9829-4C94-B394-DE902489F789}" type="presOf" srcId="{1D7D1FF1-77AA-45DE-BE2D-B3D9E9FB48EA}" destId="{301A1F28-4CB5-483A-A0E2-3F8C0A947749}" srcOrd="1" destOrd="0" presId="urn:microsoft.com/office/officeart/2005/8/layout/radial5"/>
    <dgm:cxn modelId="{AD5BA4D6-F821-42DB-8CC4-B1A7861D8107}" srcId="{DEFB60B2-1F96-4A8A-9694-138DBB54755A}" destId="{7344EA61-F6D7-477A-9DC6-B1058FB79E95}" srcOrd="0" destOrd="0" parTransId="{1D7D1FF1-77AA-45DE-BE2D-B3D9E9FB48EA}" sibTransId="{893EB675-A942-45E8-B61C-86F7861F19BB}"/>
    <dgm:cxn modelId="{9551249B-5C6F-4BA0-A1CC-041505697032}" type="presOf" srcId="{46AC7A9A-CD90-4409-819A-64C8F229A778}" destId="{7C8B7455-5517-4111-9713-56B991239C17}" srcOrd="0" destOrd="0" presId="urn:microsoft.com/office/officeart/2005/8/layout/radial5"/>
    <dgm:cxn modelId="{34CD58EB-5BAB-4A34-8091-C1CBD1C6653A}" type="presOf" srcId="{F48E069A-D25A-44B1-AD3F-CC9A2888F18D}" destId="{31151070-177A-4C72-8D6F-8B5B3384910B}" srcOrd="0" destOrd="0" presId="urn:microsoft.com/office/officeart/2005/8/layout/radial5"/>
    <dgm:cxn modelId="{73071949-47E9-4C79-9E62-34064BA068C8}" type="presOf" srcId="{DEFB60B2-1F96-4A8A-9694-138DBB54755A}" destId="{A8E9B425-C95F-4B91-B7E6-C1A9C1D15346}" srcOrd="0" destOrd="0" presId="urn:microsoft.com/office/officeart/2005/8/layout/radial5"/>
    <dgm:cxn modelId="{F87D88C8-03FD-4436-9C6B-BD42ED67563D}" type="presOf" srcId="{78112C31-63C6-4176-8900-02286ACAB032}" destId="{FFE33F07-40A5-40BD-B1B7-BEA4BDFCAAA7}" srcOrd="0" destOrd="0" presId="urn:microsoft.com/office/officeart/2005/8/layout/radial5"/>
    <dgm:cxn modelId="{C378D72C-E714-45C5-9B2C-1652D76E9F4A}" srcId="{DEFB60B2-1F96-4A8A-9694-138DBB54755A}" destId="{C358A169-54E3-4955-892A-96E67E563495}" srcOrd="2" destOrd="0" parTransId="{F48E069A-D25A-44B1-AD3F-CC9A2888F18D}" sibTransId="{0B6E6B3A-D19C-4066-A56A-C4E3680203C8}"/>
    <dgm:cxn modelId="{535DD03B-3744-421C-810B-727D4C005CC1}" type="presOf" srcId="{46AC7A9A-CD90-4409-819A-64C8F229A778}" destId="{F0E7CE1B-EBFA-48A4-857A-BDD99F3D8D9E}" srcOrd="1" destOrd="0" presId="urn:microsoft.com/office/officeart/2005/8/layout/radial5"/>
    <dgm:cxn modelId="{3F5A8436-2417-4C4F-9E5B-A0F4B766A9EC}" type="presParOf" srcId="{5828DE24-C379-42F0-85C2-C440124C88B2}" destId="{A8E9B425-C95F-4B91-B7E6-C1A9C1D15346}" srcOrd="0" destOrd="0" presId="urn:microsoft.com/office/officeart/2005/8/layout/radial5"/>
    <dgm:cxn modelId="{74B6DB71-BE41-4C99-A5B6-4636E6D1DA68}" type="presParOf" srcId="{5828DE24-C379-42F0-85C2-C440124C88B2}" destId="{AC03A6D5-1212-4D48-A4F0-286D0699BEF7}" srcOrd="1" destOrd="0" presId="urn:microsoft.com/office/officeart/2005/8/layout/radial5"/>
    <dgm:cxn modelId="{3AFAEF2B-0103-4BA4-A676-2E5A6A9E7EB1}" type="presParOf" srcId="{AC03A6D5-1212-4D48-A4F0-286D0699BEF7}" destId="{301A1F28-4CB5-483A-A0E2-3F8C0A947749}" srcOrd="0" destOrd="0" presId="urn:microsoft.com/office/officeart/2005/8/layout/radial5"/>
    <dgm:cxn modelId="{96B52CA7-33B4-4DCD-A1CF-F0DBFF273400}" type="presParOf" srcId="{5828DE24-C379-42F0-85C2-C440124C88B2}" destId="{F8980A0E-38A1-4BEC-A1F9-101CAB3CEF40}" srcOrd="2" destOrd="0" presId="urn:microsoft.com/office/officeart/2005/8/layout/radial5"/>
    <dgm:cxn modelId="{2CE55370-0749-4763-BD0C-2CAFC88C3628}" type="presParOf" srcId="{5828DE24-C379-42F0-85C2-C440124C88B2}" destId="{7C8B7455-5517-4111-9713-56B991239C17}" srcOrd="3" destOrd="0" presId="urn:microsoft.com/office/officeart/2005/8/layout/radial5"/>
    <dgm:cxn modelId="{FCCA1C57-D43C-4DB3-BAC3-5C5B15A6FE03}" type="presParOf" srcId="{7C8B7455-5517-4111-9713-56B991239C17}" destId="{F0E7CE1B-EBFA-48A4-857A-BDD99F3D8D9E}" srcOrd="0" destOrd="0" presId="urn:microsoft.com/office/officeart/2005/8/layout/radial5"/>
    <dgm:cxn modelId="{838C4DBB-340F-4631-9545-ABDD778B4ECA}" type="presParOf" srcId="{5828DE24-C379-42F0-85C2-C440124C88B2}" destId="{FFE33F07-40A5-40BD-B1B7-BEA4BDFCAAA7}" srcOrd="4" destOrd="0" presId="urn:microsoft.com/office/officeart/2005/8/layout/radial5"/>
    <dgm:cxn modelId="{B5D32206-AEA6-4FAC-BC00-3DB5068F832C}" type="presParOf" srcId="{5828DE24-C379-42F0-85C2-C440124C88B2}" destId="{31151070-177A-4C72-8D6F-8B5B3384910B}" srcOrd="5" destOrd="0" presId="urn:microsoft.com/office/officeart/2005/8/layout/radial5"/>
    <dgm:cxn modelId="{2D23F48F-8AF9-407B-BA7A-09C5A6E5E51C}" type="presParOf" srcId="{31151070-177A-4C72-8D6F-8B5B3384910B}" destId="{C96AE7EC-521F-4A20-B65B-50E978CE9714}" srcOrd="0" destOrd="0" presId="urn:microsoft.com/office/officeart/2005/8/layout/radial5"/>
    <dgm:cxn modelId="{0A624199-C286-488A-90E0-33D58FA5DD26}" type="presParOf" srcId="{5828DE24-C379-42F0-85C2-C440124C88B2}" destId="{76037B25-9CDE-4EB8-8175-88FFF12B80DC}" srcOrd="6" destOrd="0" presId="urn:microsoft.com/office/officeart/2005/8/layout/radial5"/>
    <dgm:cxn modelId="{FB93D2CB-78F3-4FBE-967F-BCD9E7A40061}" type="presParOf" srcId="{5828DE24-C379-42F0-85C2-C440124C88B2}" destId="{00C61733-D754-4079-8269-85C4B8CB8D49}" srcOrd="7" destOrd="0" presId="urn:microsoft.com/office/officeart/2005/8/layout/radial5"/>
    <dgm:cxn modelId="{04932A5E-CA60-444F-9EC0-885F37616C2E}" type="presParOf" srcId="{00C61733-D754-4079-8269-85C4B8CB8D49}" destId="{28DE5E69-31D0-47BC-87F5-15C0A41040BC}" srcOrd="0" destOrd="0" presId="urn:microsoft.com/office/officeart/2005/8/layout/radial5"/>
    <dgm:cxn modelId="{AC7853B7-D47D-4AFF-B8ED-71B49D8E473E}" type="presParOf" srcId="{5828DE24-C379-42F0-85C2-C440124C88B2}" destId="{BC9D0138-ED5E-42DD-B292-582236DD9AF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976DDC-DE6F-4840-983B-4F6082C8F780}"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GB"/>
        </a:p>
      </dgm:t>
    </dgm:pt>
    <dgm:pt modelId="{D718954E-FFC4-4B3C-99F9-BE4F94AA1787}">
      <dgm:prSet phldrT="[Text]"/>
      <dgm:spPr>
        <a:xfrm>
          <a:off x="2691951" y="546350"/>
          <a:ext cx="1112147" cy="556073"/>
        </a:xfrm>
      </dgm:spPr>
      <dgm:t>
        <a:bodyPr/>
        <a:lstStyle/>
        <a:p>
          <a:pPr>
            <a:buNone/>
          </a:pPr>
          <a:r>
            <a:rPr lang="en-GB" dirty="0">
              <a:solidFill>
                <a:schemeClr val="tx1"/>
              </a:solidFill>
            </a:rPr>
            <a:t>Derry</a:t>
          </a:r>
          <a:r>
            <a:rPr lang="en-GB" dirty="0">
              <a:solidFill>
                <a:schemeClr val="tx1"/>
              </a:solidFill>
              <a:latin typeface="Calibri" panose="020F0502020204030204"/>
              <a:ea typeface="+mn-ea"/>
              <a:cs typeface="+mn-cs"/>
            </a:rPr>
            <a:t> and </a:t>
          </a:r>
          <a:r>
            <a:rPr lang="en-GB" dirty="0" err="1">
              <a:solidFill>
                <a:schemeClr val="tx1"/>
              </a:solidFill>
              <a:latin typeface="Calibri" panose="020F0502020204030204"/>
              <a:ea typeface="+mn-ea"/>
              <a:cs typeface="+mn-cs"/>
            </a:rPr>
            <a:t>Strabane</a:t>
          </a:r>
          <a:r>
            <a:rPr lang="en-GB" dirty="0">
              <a:solidFill>
                <a:schemeClr val="tx1"/>
              </a:solidFill>
              <a:latin typeface="Calibri" panose="020F0502020204030204"/>
              <a:ea typeface="+mn-ea"/>
              <a:cs typeface="+mn-cs"/>
            </a:rPr>
            <a:t> PEACE IV</a:t>
          </a:r>
        </a:p>
        <a:p>
          <a:pPr>
            <a:buNone/>
          </a:pPr>
          <a:r>
            <a:rPr lang="en-GB" dirty="0">
              <a:solidFill>
                <a:schemeClr val="tx1"/>
              </a:solidFill>
              <a:latin typeface="Calibri" panose="020F0502020204030204"/>
              <a:ea typeface="+mn-ea"/>
              <a:cs typeface="+mn-cs"/>
            </a:rPr>
            <a:t>Partnership</a:t>
          </a:r>
        </a:p>
      </dgm:t>
    </dgm:pt>
    <dgm:pt modelId="{7ABF4D42-194D-42CD-A179-075935614561}" type="parTrans" cxnId="{46E8A9F7-E87F-4F98-966E-EA7FD89E4CC2}">
      <dgm:prSet/>
      <dgm:spPr/>
      <dgm:t>
        <a:bodyPr/>
        <a:lstStyle/>
        <a:p>
          <a:endParaRPr lang="en-GB"/>
        </a:p>
      </dgm:t>
    </dgm:pt>
    <dgm:pt modelId="{BACF2C05-2D95-448F-8BD3-6C09BA444E2E}" type="sibTrans" cxnId="{46E8A9F7-E87F-4F98-966E-EA7FD89E4CC2}">
      <dgm:prSet/>
      <dgm:spPr/>
      <dgm:t>
        <a:bodyPr/>
        <a:lstStyle/>
        <a:p>
          <a:endParaRPr lang="en-GB"/>
        </a:p>
      </dgm:t>
    </dgm:pt>
    <dgm:pt modelId="{7EF18D8F-AB0E-40FA-8A64-4D91EC75BC20}">
      <dgm:prSet phldrT="[Text]" custT="1"/>
      <dgm:spPr>
        <a:xfrm>
          <a:off x="555" y="1335975"/>
          <a:ext cx="1112147" cy="556073"/>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GB" sz="1600" dirty="0" smtClean="0">
              <a:solidFill>
                <a:schemeClr val="tx1"/>
              </a:solidFill>
              <a:latin typeface="Calibri" panose="020F0502020204030204"/>
              <a:ea typeface="+mn-ea"/>
              <a:cs typeface="+mn-cs"/>
            </a:rPr>
            <a:t>Operational</a:t>
          </a:r>
          <a:endParaRPr lang="en-GB" sz="1600" dirty="0">
            <a:solidFill>
              <a:schemeClr val="tx1"/>
            </a:solidFill>
            <a:latin typeface="Calibri" panose="020F0502020204030204"/>
            <a:ea typeface="+mn-ea"/>
            <a:cs typeface="+mn-cs"/>
          </a:endParaRPr>
        </a:p>
        <a:p>
          <a:pPr>
            <a:buNone/>
          </a:pPr>
          <a:r>
            <a:rPr lang="en-GB" sz="1600" dirty="0" smtClean="0">
              <a:solidFill>
                <a:schemeClr val="tx1"/>
              </a:solidFill>
              <a:latin typeface="Calibri" panose="020F0502020204030204"/>
              <a:ea typeface="+mn-ea"/>
              <a:cs typeface="+mn-cs"/>
            </a:rPr>
            <a:t> </a:t>
          </a:r>
          <a:r>
            <a:rPr lang="en-GB" sz="1600" dirty="0">
              <a:solidFill>
                <a:schemeClr val="tx1"/>
              </a:solidFill>
              <a:latin typeface="Calibri" panose="020F0502020204030204"/>
              <a:ea typeface="+mn-ea"/>
              <a:cs typeface="+mn-cs"/>
            </a:rPr>
            <a:t>Steering Group</a:t>
          </a:r>
        </a:p>
      </dgm:t>
    </dgm:pt>
    <dgm:pt modelId="{1B1AA0D4-7E26-48F6-9B95-4390EC7DD024}" type="parTrans" cxnId="{209A1561-A778-47D2-81A6-64185AE1C927}">
      <dgm:prSet/>
      <dgm:spPr>
        <a:xfrm>
          <a:off x="556628" y="1102424"/>
          <a:ext cx="2691396" cy="233550"/>
        </a:xfr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gm:spPr>
      <dgm:t>
        <a:bodyPr/>
        <a:lstStyle/>
        <a:p>
          <a:endParaRPr lang="en-GB"/>
        </a:p>
      </dgm:t>
    </dgm:pt>
    <dgm:pt modelId="{7B32EB40-E026-443E-8ADA-D1E2BCC36468}" type="sibTrans" cxnId="{209A1561-A778-47D2-81A6-64185AE1C927}">
      <dgm:prSet/>
      <dgm:spPr/>
      <dgm:t>
        <a:bodyPr/>
        <a:lstStyle/>
        <a:p>
          <a:endParaRPr lang="en-GB"/>
        </a:p>
      </dgm:t>
    </dgm:pt>
    <dgm:pt modelId="{76554671-442E-4D45-BFD5-EBDA33EC5CBE}">
      <dgm:prSet phldrT="[Text]"/>
      <dgm:spPr>
        <a:xfrm>
          <a:off x="1316759" y="1335975"/>
          <a:ext cx="1112147" cy="556073"/>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GB" dirty="0">
              <a:solidFill>
                <a:schemeClr val="tx1"/>
              </a:solidFill>
              <a:latin typeface="Calibri" panose="020F0502020204030204"/>
              <a:ea typeface="+mn-ea"/>
              <a:cs typeface="+mn-cs"/>
            </a:rPr>
            <a:t>Children and Young People Steering Group</a:t>
          </a:r>
        </a:p>
      </dgm:t>
    </dgm:pt>
    <dgm:pt modelId="{8A88F228-D962-4494-841B-7D9122A506DE}" type="parTrans" cxnId="{A9F37255-DDA8-4186-A737-E3E12B646815}">
      <dgm:prSet/>
      <dgm:spPr>
        <a:xfrm>
          <a:off x="1872832" y="1102424"/>
          <a:ext cx="1375192" cy="233550"/>
        </a:xfr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gm:spPr>
      <dgm:t>
        <a:bodyPr/>
        <a:lstStyle/>
        <a:p>
          <a:endParaRPr lang="en-GB"/>
        </a:p>
      </dgm:t>
    </dgm:pt>
    <dgm:pt modelId="{F10E0F9B-670E-4320-A13A-C87A5299E73E}" type="sibTrans" cxnId="{A9F37255-DDA8-4186-A737-E3E12B646815}">
      <dgm:prSet/>
      <dgm:spPr/>
      <dgm:t>
        <a:bodyPr/>
        <a:lstStyle/>
        <a:p>
          <a:endParaRPr lang="en-GB"/>
        </a:p>
      </dgm:t>
    </dgm:pt>
    <dgm:pt modelId="{049239D3-2222-42F1-A386-CCC8DF4563F2}">
      <dgm:prSet phldrT="[Text]"/>
      <dgm:spPr>
        <a:xfrm>
          <a:off x="2691951" y="1335975"/>
          <a:ext cx="1112147" cy="556073"/>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GB" dirty="0">
              <a:solidFill>
                <a:schemeClr val="tx1"/>
              </a:solidFill>
              <a:latin typeface="Calibri" panose="020F0502020204030204"/>
              <a:ea typeface="+mn-ea"/>
              <a:cs typeface="+mn-cs"/>
            </a:rPr>
            <a:t>Shared Spaces Steering Group</a:t>
          </a:r>
        </a:p>
      </dgm:t>
    </dgm:pt>
    <dgm:pt modelId="{6C0986A8-0E66-4CC1-A799-779684FF351A}" type="sibTrans" cxnId="{584999A3-57F8-40A4-810A-8B2F3BDDEEDB}">
      <dgm:prSet/>
      <dgm:spPr/>
      <dgm:t>
        <a:bodyPr/>
        <a:lstStyle/>
        <a:p>
          <a:endParaRPr lang="en-GB"/>
        </a:p>
      </dgm:t>
    </dgm:pt>
    <dgm:pt modelId="{78D78E30-A5CA-473B-8B32-588EF856DBCC}" type="parTrans" cxnId="{584999A3-57F8-40A4-810A-8B2F3BDDEEDB}">
      <dgm:prSet/>
      <dgm:spPr>
        <a:xfrm>
          <a:off x="3202305" y="1102424"/>
          <a:ext cx="91440" cy="233550"/>
        </a:xfr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gm:spPr>
      <dgm:t>
        <a:bodyPr/>
        <a:lstStyle/>
        <a:p>
          <a:endParaRPr lang="en-GB"/>
        </a:p>
      </dgm:t>
    </dgm:pt>
    <dgm:pt modelId="{B11B0D5D-623D-4E66-B40D-4B4B3F694CEA}">
      <dgm:prSet/>
      <dgm:spPr>
        <a:xfrm>
          <a:off x="4037649" y="1335975"/>
          <a:ext cx="1112147" cy="556073"/>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GB" dirty="0">
              <a:solidFill>
                <a:schemeClr val="tx1"/>
              </a:solidFill>
              <a:latin typeface="Calibri" panose="020F0502020204030204"/>
              <a:ea typeface="+mn-ea"/>
              <a:cs typeface="+mn-cs"/>
            </a:rPr>
            <a:t>Building Positive Relations Steering Group</a:t>
          </a:r>
        </a:p>
      </dgm:t>
    </dgm:pt>
    <dgm:pt modelId="{CDCF1080-0509-42B1-BD36-FFB41D327163}" type="sibTrans" cxnId="{187E5B3E-492B-447E-9369-72ACC6B1FA19}">
      <dgm:prSet/>
      <dgm:spPr/>
      <dgm:t>
        <a:bodyPr/>
        <a:lstStyle/>
        <a:p>
          <a:endParaRPr lang="en-GB"/>
        </a:p>
      </dgm:t>
    </dgm:pt>
    <dgm:pt modelId="{CFA23E8F-0F70-48BE-A913-64F715780C02}" type="parTrans" cxnId="{187E5B3E-492B-447E-9369-72ACC6B1FA19}">
      <dgm:prSet/>
      <dgm:spPr>
        <a:xfrm>
          <a:off x="3248025" y="1102424"/>
          <a:ext cx="1345698" cy="233550"/>
        </a:xfr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gm:spPr>
      <dgm:t>
        <a:bodyPr/>
        <a:lstStyle/>
        <a:p>
          <a:endParaRPr lang="en-GB"/>
        </a:p>
      </dgm:t>
    </dgm:pt>
    <dgm:pt modelId="{55B45960-7658-4DB6-8E47-0567949C0A9B}" type="pres">
      <dgm:prSet presAssocID="{D4976DDC-DE6F-4840-983B-4F6082C8F780}" presName="hierChild1" presStyleCnt="0">
        <dgm:presLayoutVars>
          <dgm:orgChart val="1"/>
          <dgm:chPref val="1"/>
          <dgm:dir/>
          <dgm:animOne val="branch"/>
          <dgm:animLvl val="lvl"/>
          <dgm:resizeHandles/>
        </dgm:presLayoutVars>
      </dgm:prSet>
      <dgm:spPr/>
      <dgm:t>
        <a:bodyPr/>
        <a:lstStyle/>
        <a:p>
          <a:endParaRPr lang="en-GB"/>
        </a:p>
      </dgm:t>
    </dgm:pt>
    <dgm:pt modelId="{9AD83A32-A5CD-4042-B961-605E4031A227}" type="pres">
      <dgm:prSet presAssocID="{D718954E-FFC4-4B3C-99F9-BE4F94AA1787}" presName="hierRoot1" presStyleCnt="0">
        <dgm:presLayoutVars>
          <dgm:hierBranch val="init"/>
        </dgm:presLayoutVars>
      </dgm:prSet>
      <dgm:spPr/>
    </dgm:pt>
    <dgm:pt modelId="{A42A1FEC-853E-4313-972E-68FCECD08C65}" type="pres">
      <dgm:prSet presAssocID="{D718954E-FFC4-4B3C-99F9-BE4F94AA1787}" presName="rootComposite1" presStyleCnt="0"/>
      <dgm:spPr/>
    </dgm:pt>
    <dgm:pt modelId="{5990D242-F96B-4E59-9AB8-CCBB006C8180}" type="pres">
      <dgm:prSet presAssocID="{D718954E-FFC4-4B3C-99F9-BE4F94AA1787}" presName="rootText1" presStyleLbl="node0" presStyleIdx="0" presStyleCnt="1" custLinFactNeighborX="-37507" custLinFactNeighborY="-16083">
        <dgm:presLayoutVars>
          <dgm:chPref val="3"/>
        </dgm:presLayoutVars>
      </dgm:prSet>
      <dgm:spPr/>
      <dgm:t>
        <a:bodyPr/>
        <a:lstStyle/>
        <a:p>
          <a:endParaRPr lang="en-GB"/>
        </a:p>
      </dgm:t>
    </dgm:pt>
    <dgm:pt modelId="{E13CA211-A5F9-49C4-ACA3-EA8878DDB161}" type="pres">
      <dgm:prSet presAssocID="{D718954E-FFC4-4B3C-99F9-BE4F94AA1787}" presName="rootConnector1" presStyleLbl="node1" presStyleIdx="0" presStyleCnt="0"/>
      <dgm:spPr/>
      <dgm:t>
        <a:bodyPr/>
        <a:lstStyle/>
        <a:p>
          <a:endParaRPr lang="en-GB"/>
        </a:p>
      </dgm:t>
    </dgm:pt>
    <dgm:pt modelId="{72A7F4FB-3FCD-4364-A644-F458375246DD}" type="pres">
      <dgm:prSet presAssocID="{D718954E-FFC4-4B3C-99F9-BE4F94AA1787}" presName="hierChild2" presStyleCnt="0"/>
      <dgm:spPr/>
    </dgm:pt>
    <dgm:pt modelId="{309AFB5C-228F-4FF9-A1D6-D480E29BB60D}" type="pres">
      <dgm:prSet presAssocID="{1B1AA0D4-7E26-48F6-9B95-4390EC7DD024}" presName="Name37" presStyleLbl="parChTrans1D2" presStyleIdx="0" presStyleCnt="4"/>
      <dgm:spPr>
        <a:custGeom>
          <a:avLst/>
          <a:gdLst/>
          <a:ahLst/>
          <a:cxnLst/>
          <a:rect l="0" t="0" r="0" b="0"/>
          <a:pathLst>
            <a:path>
              <a:moveTo>
                <a:pt x="2147247" y="0"/>
              </a:moveTo>
              <a:lnTo>
                <a:pt x="2147247" y="124220"/>
              </a:lnTo>
              <a:lnTo>
                <a:pt x="0" y="124220"/>
              </a:lnTo>
              <a:lnTo>
                <a:pt x="0" y="248441"/>
              </a:lnTo>
            </a:path>
          </a:pathLst>
        </a:custGeom>
      </dgm:spPr>
      <dgm:t>
        <a:bodyPr/>
        <a:lstStyle/>
        <a:p>
          <a:endParaRPr lang="en-GB"/>
        </a:p>
      </dgm:t>
    </dgm:pt>
    <dgm:pt modelId="{83362E2A-E4B6-4763-8B03-E83FE263A3C4}" type="pres">
      <dgm:prSet presAssocID="{7EF18D8F-AB0E-40FA-8A64-4D91EC75BC20}" presName="hierRoot2" presStyleCnt="0">
        <dgm:presLayoutVars>
          <dgm:hierBranch val="init"/>
        </dgm:presLayoutVars>
      </dgm:prSet>
      <dgm:spPr/>
    </dgm:pt>
    <dgm:pt modelId="{A62B5EBC-E0C1-4A95-BA05-F5ECE2D091B6}" type="pres">
      <dgm:prSet presAssocID="{7EF18D8F-AB0E-40FA-8A64-4D91EC75BC20}" presName="rootComposite" presStyleCnt="0"/>
      <dgm:spPr/>
    </dgm:pt>
    <dgm:pt modelId="{7C5D5673-168B-4378-B7AA-D5C0E2308E02}" type="pres">
      <dgm:prSet presAssocID="{7EF18D8F-AB0E-40FA-8A64-4D91EC75BC20}" presName="rootText" presStyleLbl="node2" presStyleIdx="0" presStyleCnt="4">
        <dgm:presLayoutVars>
          <dgm:chPref val="3"/>
        </dgm:presLayoutVars>
      </dgm:prSet>
      <dgm:spPr>
        <a:prstGeom prst="rect">
          <a:avLst/>
        </a:prstGeom>
      </dgm:spPr>
      <dgm:t>
        <a:bodyPr/>
        <a:lstStyle/>
        <a:p>
          <a:endParaRPr lang="en-GB"/>
        </a:p>
      </dgm:t>
    </dgm:pt>
    <dgm:pt modelId="{8570A242-3C05-4AB7-AE88-8E6E7F376652}" type="pres">
      <dgm:prSet presAssocID="{7EF18D8F-AB0E-40FA-8A64-4D91EC75BC20}" presName="rootConnector" presStyleLbl="node2" presStyleIdx="0" presStyleCnt="4"/>
      <dgm:spPr/>
      <dgm:t>
        <a:bodyPr/>
        <a:lstStyle/>
        <a:p>
          <a:endParaRPr lang="en-GB"/>
        </a:p>
      </dgm:t>
    </dgm:pt>
    <dgm:pt modelId="{3227ED96-DBFA-4614-BBEC-E71EB6CB1298}" type="pres">
      <dgm:prSet presAssocID="{7EF18D8F-AB0E-40FA-8A64-4D91EC75BC20}" presName="hierChild4" presStyleCnt="0"/>
      <dgm:spPr/>
    </dgm:pt>
    <dgm:pt modelId="{481B31DA-889F-453A-98BD-C9B868548AAA}" type="pres">
      <dgm:prSet presAssocID="{7EF18D8F-AB0E-40FA-8A64-4D91EC75BC20}" presName="hierChild5" presStyleCnt="0"/>
      <dgm:spPr/>
    </dgm:pt>
    <dgm:pt modelId="{EB7F7068-A2E3-4875-8C5E-74B7FE308D0D}" type="pres">
      <dgm:prSet presAssocID="{8A88F228-D962-4494-841B-7D9122A506DE}" presName="Name37" presStyleLbl="parChTrans1D2" presStyleIdx="1" presStyleCnt="4"/>
      <dgm:spPr>
        <a:custGeom>
          <a:avLst/>
          <a:gdLst/>
          <a:ahLst/>
          <a:cxnLst/>
          <a:rect l="0" t="0" r="0" b="0"/>
          <a:pathLst>
            <a:path>
              <a:moveTo>
                <a:pt x="747123" y="0"/>
              </a:moveTo>
              <a:lnTo>
                <a:pt x="747123" y="124220"/>
              </a:lnTo>
              <a:lnTo>
                <a:pt x="0" y="124220"/>
              </a:lnTo>
              <a:lnTo>
                <a:pt x="0" y="248441"/>
              </a:lnTo>
            </a:path>
          </a:pathLst>
        </a:custGeom>
      </dgm:spPr>
      <dgm:t>
        <a:bodyPr/>
        <a:lstStyle/>
        <a:p>
          <a:endParaRPr lang="en-GB"/>
        </a:p>
      </dgm:t>
    </dgm:pt>
    <dgm:pt modelId="{98A84173-F124-4121-8D37-3FE28F186646}" type="pres">
      <dgm:prSet presAssocID="{76554671-442E-4D45-BFD5-EBDA33EC5CBE}" presName="hierRoot2" presStyleCnt="0">
        <dgm:presLayoutVars>
          <dgm:hierBranch val="init"/>
        </dgm:presLayoutVars>
      </dgm:prSet>
      <dgm:spPr/>
    </dgm:pt>
    <dgm:pt modelId="{EF3CBB7C-FE9D-4276-BDB9-6E31A619BEE5}" type="pres">
      <dgm:prSet presAssocID="{76554671-442E-4D45-BFD5-EBDA33EC5CBE}" presName="rootComposite" presStyleCnt="0"/>
      <dgm:spPr/>
    </dgm:pt>
    <dgm:pt modelId="{7656DE47-70D0-406C-9137-2277190DE52B}" type="pres">
      <dgm:prSet presAssocID="{76554671-442E-4D45-BFD5-EBDA33EC5CBE}" presName="rootText" presStyleLbl="node2" presStyleIdx="1" presStyleCnt="4" custLinFactNeighborX="-2652">
        <dgm:presLayoutVars>
          <dgm:chPref val="3"/>
        </dgm:presLayoutVars>
      </dgm:prSet>
      <dgm:spPr>
        <a:prstGeom prst="rect">
          <a:avLst/>
        </a:prstGeom>
      </dgm:spPr>
      <dgm:t>
        <a:bodyPr/>
        <a:lstStyle/>
        <a:p>
          <a:endParaRPr lang="en-GB"/>
        </a:p>
      </dgm:t>
    </dgm:pt>
    <dgm:pt modelId="{D80C4DA0-A2E0-47FA-AB40-758D325083E4}" type="pres">
      <dgm:prSet presAssocID="{76554671-442E-4D45-BFD5-EBDA33EC5CBE}" presName="rootConnector" presStyleLbl="node2" presStyleIdx="1" presStyleCnt="4"/>
      <dgm:spPr/>
      <dgm:t>
        <a:bodyPr/>
        <a:lstStyle/>
        <a:p>
          <a:endParaRPr lang="en-GB"/>
        </a:p>
      </dgm:t>
    </dgm:pt>
    <dgm:pt modelId="{28274442-3117-4967-A761-349D9A7CB767}" type="pres">
      <dgm:prSet presAssocID="{76554671-442E-4D45-BFD5-EBDA33EC5CBE}" presName="hierChild4" presStyleCnt="0"/>
      <dgm:spPr/>
    </dgm:pt>
    <dgm:pt modelId="{F87290D7-B9B7-4FC2-BAB4-5A9E18710230}" type="pres">
      <dgm:prSet presAssocID="{76554671-442E-4D45-BFD5-EBDA33EC5CBE}" presName="hierChild5" presStyleCnt="0"/>
      <dgm:spPr/>
    </dgm:pt>
    <dgm:pt modelId="{E3DD57CD-EE4E-4A96-852C-DA5D3402FF7D}" type="pres">
      <dgm:prSet presAssocID="{78D78E30-A5CA-473B-8B32-588EF856DBCC}" presName="Name37" presStyleLbl="parChTrans1D2" presStyleIdx="2" presStyleCnt="4"/>
      <dgm:spPr>
        <a:custGeom>
          <a:avLst/>
          <a:gdLst/>
          <a:ahLst/>
          <a:cxnLst/>
          <a:rect l="0" t="0" r="0" b="0"/>
          <a:pathLst>
            <a:path>
              <a:moveTo>
                <a:pt x="0" y="0"/>
              </a:moveTo>
              <a:lnTo>
                <a:pt x="0" y="124220"/>
              </a:lnTo>
              <a:lnTo>
                <a:pt x="715749" y="124220"/>
              </a:lnTo>
              <a:lnTo>
                <a:pt x="715749" y="248441"/>
              </a:lnTo>
            </a:path>
          </a:pathLst>
        </a:custGeom>
      </dgm:spPr>
      <dgm:t>
        <a:bodyPr/>
        <a:lstStyle/>
        <a:p>
          <a:endParaRPr lang="en-GB"/>
        </a:p>
      </dgm:t>
    </dgm:pt>
    <dgm:pt modelId="{60735BA5-3401-4D8F-A419-180D67931FFD}" type="pres">
      <dgm:prSet presAssocID="{049239D3-2222-42F1-A386-CCC8DF4563F2}" presName="hierRoot2" presStyleCnt="0">
        <dgm:presLayoutVars>
          <dgm:hierBranch val="init"/>
        </dgm:presLayoutVars>
      </dgm:prSet>
      <dgm:spPr/>
    </dgm:pt>
    <dgm:pt modelId="{9C188A82-CD0B-4F97-9A5F-5125319E0FB3}" type="pres">
      <dgm:prSet presAssocID="{049239D3-2222-42F1-A386-CCC8DF4563F2}" presName="rootComposite" presStyleCnt="0"/>
      <dgm:spPr/>
    </dgm:pt>
    <dgm:pt modelId="{D21E14B0-48FA-4BEF-B33F-C9DEB48F2E94}" type="pres">
      <dgm:prSet presAssocID="{049239D3-2222-42F1-A386-CCC8DF4563F2}" presName="rootText" presStyleLbl="node2" presStyleIdx="2" presStyleCnt="4">
        <dgm:presLayoutVars>
          <dgm:chPref val="3"/>
        </dgm:presLayoutVars>
      </dgm:prSet>
      <dgm:spPr>
        <a:prstGeom prst="rect">
          <a:avLst/>
        </a:prstGeom>
      </dgm:spPr>
      <dgm:t>
        <a:bodyPr/>
        <a:lstStyle/>
        <a:p>
          <a:endParaRPr lang="en-GB"/>
        </a:p>
      </dgm:t>
    </dgm:pt>
    <dgm:pt modelId="{AFE1D7F3-32BE-4C3D-B420-F4077C7DAA84}" type="pres">
      <dgm:prSet presAssocID="{049239D3-2222-42F1-A386-CCC8DF4563F2}" presName="rootConnector" presStyleLbl="node2" presStyleIdx="2" presStyleCnt="4"/>
      <dgm:spPr/>
      <dgm:t>
        <a:bodyPr/>
        <a:lstStyle/>
        <a:p>
          <a:endParaRPr lang="en-GB"/>
        </a:p>
      </dgm:t>
    </dgm:pt>
    <dgm:pt modelId="{68908B30-B030-43CF-9E48-C4FA88163970}" type="pres">
      <dgm:prSet presAssocID="{049239D3-2222-42F1-A386-CCC8DF4563F2}" presName="hierChild4" presStyleCnt="0"/>
      <dgm:spPr/>
    </dgm:pt>
    <dgm:pt modelId="{4AAF2BB7-5CB2-46A7-A1C8-2BEAAAC66DDC}" type="pres">
      <dgm:prSet presAssocID="{049239D3-2222-42F1-A386-CCC8DF4563F2}" presName="hierChild5" presStyleCnt="0"/>
      <dgm:spPr/>
    </dgm:pt>
    <dgm:pt modelId="{215B8318-4F98-488B-B9DC-DE77BA2F840F}" type="pres">
      <dgm:prSet presAssocID="{CFA23E8F-0F70-48BE-A913-64F715780C02}" presName="Name37" presStyleLbl="parChTrans1D2" presStyleIdx="3" presStyleCnt="4"/>
      <dgm:spPr>
        <a:custGeom>
          <a:avLst/>
          <a:gdLst/>
          <a:ahLst/>
          <a:cxnLst/>
          <a:rect l="0" t="0" r="0" b="0"/>
          <a:pathLst>
            <a:path>
              <a:moveTo>
                <a:pt x="0" y="0"/>
              </a:moveTo>
              <a:lnTo>
                <a:pt x="0" y="124220"/>
              </a:lnTo>
              <a:lnTo>
                <a:pt x="2147247" y="124220"/>
              </a:lnTo>
              <a:lnTo>
                <a:pt x="2147247" y="248441"/>
              </a:lnTo>
            </a:path>
          </a:pathLst>
        </a:custGeom>
      </dgm:spPr>
      <dgm:t>
        <a:bodyPr/>
        <a:lstStyle/>
        <a:p>
          <a:endParaRPr lang="en-GB"/>
        </a:p>
      </dgm:t>
    </dgm:pt>
    <dgm:pt modelId="{5FB918AB-9569-414C-B91A-65BEE4EF1797}" type="pres">
      <dgm:prSet presAssocID="{B11B0D5D-623D-4E66-B40D-4B4B3F694CEA}" presName="hierRoot2" presStyleCnt="0">
        <dgm:presLayoutVars>
          <dgm:hierBranch val="init"/>
        </dgm:presLayoutVars>
      </dgm:prSet>
      <dgm:spPr/>
    </dgm:pt>
    <dgm:pt modelId="{19531B80-7607-4847-B092-8D48077DA41F}" type="pres">
      <dgm:prSet presAssocID="{B11B0D5D-623D-4E66-B40D-4B4B3F694CEA}" presName="rootComposite" presStyleCnt="0"/>
      <dgm:spPr/>
    </dgm:pt>
    <dgm:pt modelId="{E47B938D-85BA-4335-B6B5-FAF86CCB75CA}" type="pres">
      <dgm:prSet presAssocID="{B11B0D5D-623D-4E66-B40D-4B4B3F694CEA}" presName="rootText" presStyleLbl="node2" presStyleIdx="3" presStyleCnt="4">
        <dgm:presLayoutVars>
          <dgm:chPref val="3"/>
        </dgm:presLayoutVars>
      </dgm:prSet>
      <dgm:spPr>
        <a:prstGeom prst="rect">
          <a:avLst/>
        </a:prstGeom>
      </dgm:spPr>
      <dgm:t>
        <a:bodyPr/>
        <a:lstStyle/>
        <a:p>
          <a:endParaRPr lang="en-GB"/>
        </a:p>
      </dgm:t>
    </dgm:pt>
    <dgm:pt modelId="{213B921C-0DDE-43DD-A37B-7D05A1763315}" type="pres">
      <dgm:prSet presAssocID="{B11B0D5D-623D-4E66-B40D-4B4B3F694CEA}" presName="rootConnector" presStyleLbl="node2" presStyleIdx="3" presStyleCnt="4"/>
      <dgm:spPr/>
      <dgm:t>
        <a:bodyPr/>
        <a:lstStyle/>
        <a:p>
          <a:endParaRPr lang="en-GB"/>
        </a:p>
      </dgm:t>
    </dgm:pt>
    <dgm:pt modelId="{B2E9F56E-B310-4334-8F0B-02A9876D3979}" type="pres">
      <dgm:prSet presAssocID="{B11B0D5D-623D-4E66-B40D-4B4B3F694CEA}" presName="hierChild4" presStyleCnt="0"/>
      <dgm:spPr/>
    </dgm:pt>
    <dgm:pt modelId="{78D29DD1-ABF5-481B-B678-716CAFF31ACA}" type="pres">
      <dgm:prSet presAssocID="{B11B0D5D-623D-4E66-B40D-4B4B3F694CEA}" presName="hierChild5" presStyleCnt="0"/>
      <dgm:spPr/>
    </dgm:pt>
    <dgm:pt modelId="{623B55B2-DF46-43A3-9941-7A058F698689}" type="pres">
      <dgm:prSet presAssocID="{D718954E-FFC4-4B3C-99F9-BE4F94AA1787}" presName="hierChild3" presStyleCnt="0"/>
      <dgm:spPr/>
    </dgm:pt>
  </dgm:ptLst>
  <dgm:cxnLst>
    <dgm:cxn modelId="{D778145E-9AC2-419B-BB47-4779170644C9}" type="presOf" srcId="{78D78E30-A5CA-473B-8B32-588EF856DBCC}" destId="{E3DD57CD-EE4E-4A96-852C-DA5D3402FF7D}" srcOrd="0" destOrd="0" presId="urn:microsoft.com/office/officeart/2005/8/layout/orgChart1"/>
    <dgm:cxn modelId="{496DB631-A130-4478-A098-14E1D8629430}" type="presOf" srcId="{D718954E-FFC4-4B3C-99F9-BE4F94AA1787}" destId="{5990D242-F96B-4E59-9AB8-CCBB006C8180}" srcOrd="0" destOrd="0" presId="urn:microsoft.com/office/officeart/2005/8/layout/orgChart1"/>
    <dgm:cxn modelId="{D9FCA489-E8F8-47F6-A225-80C85559B6F3}" type="presOf" srcId="{76554671-442E-4D45-BFD5-EBDA33EC5CBE}" destId="{D80C4DA0-A2E0-47FA-AB40-758D325083E4}" srcOrd="1" destOrd="0" presId="urn:microsoft.com/office/officeart/2005/8/layout/orgChart1"/>
    <dgm:cxn modelId="{C810DB75-10EC-4E25-ADDD-757CB9BDBF5D}" type="presOf" srcId="{76554671-442E-4D45-BFD5-EBDA33EC5CBE}" destId="{7656DE47-70D0-406C-9137-2277190DE52B}" srcOrd="0" destOrd="0" presId="urn:microsoft.com/office/officeart/2005/8/layout/orgChart1"/>
    <dgm:cxn modelId="{2C1E0BB3-45EF-4EE4-A9A2-5A3E6D8EDE81}" type="presOf" srcId="{1B1AA0D4-7E26-48F6-9B95-4390EC7DD024}" destId="{309AFB5C-228F-4FF9-A1D6-D480E29BB60D}" srcOrd="0" destOrd="0" presId="urn:microsoft.com/office/officeart/2005/8/layout/orgChart1"/>
    <dgm:cxn modelId="{D07831C2-144C-4FD3-A540-2F47D12D4B92}" type="presOf" srcId="{049239D3-2222-42F1-A386-CCC8DF4563F2}" destId="{D21E14B0-48FA-4BEF-B33F-C9DEB48F2E94}" srcOrd="0" destOrd="0" presId="urn:microsoft.com/office/officeart/2005/8/layout/orgChart1"/>
    <dgm:cxn modelId="{43212F83-A276-4734-8548-7C2445FC087A}" type="presOf" srcId="{7EF18D8F-AB0E-40FA-8A64-4D91EC75BC20}" destId="{8570A242-3C05-4AB7-AE88-8E6E7F376652}" srcOrd="1" destOrd="0" presId="urn:microsoft.com/office/officeart/2005/8/layout/orgChart1"/>
    <dgm:cxn modelId="{75351896-CD91-414E-99F4-E4E71FACEABA}" type="presOf" srcId="{7EF18D8F-AB0E-40FA-8A64-4D91EC75BC20}" destId="{7C5D5673-168B-4378-B7AA-D5C0E2308E02}" srcOrd="0" destOrd="0" presId="urn:microsoft.com/office/officeart/2005/8/layout/orgChart1"/>
    <dgm:cxn modelId="{6796AA93-3635-40FA-BBE4-2CC6C3638051}" type="presOf" srcId="{CFA23E8F-0F70-48BE-A913-64F715780C02}" destId="{215B8318-4F98-488B-B9DC-DE77BA2F840F}" srcOrd="0" destOrd="0" presId="urn:microsoft.com/office/officeart/2005/8/layout/orgChart1"/>
    <dgm:cxn modelId="{A9F37255-DDA8-4186-A737-E3E12B646815}" srcId="{D718954E-FFC4-4B3C-99F9-BE4F94AA1787}" destId="{76554671-442E-4D45-BFD5-EBDA33EC5CBE}" srcOrd="1" destOrd="0" parTransId="{8A88F228-D962-4494-841B-7D9122A506DE}" sibTransId="{F10E0F9B-670E-4320-A13A-C87A5299E73E}"/>
    <dgm:cxn modelId="{62841329-BC8F-4306-90B3-445E89695F8D}" type="presOf" srcId="{D4976DDC-DE6F-4840-983B-4F6082C8F780}" destId="{55B45960-7658-4DB6-8E47-0567949C0A9B}" srcOrd="0" destOrd="0" presId="urn:microsoft.com/office/officeart/2005/8/layout/orgChart1"/>
    <dgm:cxn modelId="{209A1561-A778-47D2-81A6-64185AE1C927}" srcId="{D718954E-FFC4-4B3C-99F9-BE4F94AA1787}" destId="{7EF18D8F-AB0E-40FA-8A64-4D91EC75BC20}" srcOrd="0" destOrd="0" parTransId="{1B1AA0D4-7E26-48F6-9B95-4390EC7DD024}" sibTransId="{7B32EB40-E026-443E-8ADA-D1E2BCC36468}"/>
    <dgm:cxn modelId="{6A31E902-7B60-4188-A969-6B59050F090D}" type="presOf" srcId="{D718954E-FFC4-4B3C-99F9-BE4F94AA1787}" destId="{E13CA211-A5F9-49C4-ACA3-EA8878DDB161}" srcOrd="1" destOrd="0" presId="urn:microsoft.com/office/officeart/2005/8/layout/orgChart1"/>
    <dgm:cxn modelId="{6BCFCAA4-389F-4E2D-BC6D-5AA8918E7B1C}" type="presOf" srcId="{8A88F228-D962-4494-841B-7D9122A506DE}" destId="{EB7F7068-A2E3-4875-8C5E-74B7FE308D0D}" srcOrd="0" destOrd="0" presId="urn:microsoft.com/office/officeart/2005/8/layout/orgChart1"/>
    <dgm:cxn modelId="{46E8A9F7-E87F-4F98-966E-EA7FD89E4CC2}" srcId="{D4976DDC-DE6F-4840-983B-4F6082C8F780}" destId="{D718954E-FFC4-4B3C-99F9-BE4F94AA1787}" srcOrd="0" destOrd="0" parTransId="{7ABF4D42-194D-42CD-A179-075935614561}" sibTransId="{BACF2C05-2D95-448F-8BD3-6C09BA444E2E}"/>
    <dgm:cxn modelId="{187E5B3E-492B-447E-9369-72ACC6B1FA19}" srcId="{D718954E-FFC4-4B3C-99F9-BE4F94AA1787}" destId="{B11B0D5D-623D-4E66-B40D-4B4B3F694CEA}" srcOrd="3" destOrd="0" parTransId="{CFA23E8F-0F70-48BE-A913-64F715780C02}" sibTransId="{CDCF1080-0509-42B1-BD36-FFB41D327163}"/>
    <dgm:cxn modelId="{6EF1E00F-F8CA-402A-9503-C9EA996B5ADC}" type="presOf" srcId="{049239D3-2222-42F1-A386-CCC8DF4563F2}" destId="{AFE1D7F3-32BE-4C3D-B420-F4077C7DAA84}" srcOrd="1" destOrd="0" presId="urn:microsoft.com/office/officeart/2005/8/layout/orgChart1"/>
    <dgm:cxn modelId="{584999A3-57F8-40A4-810A-8B2F3BDDEEDB}" srcId="{D718954E-FFC4-4B3C-99F9-BE4F94AA1787}" destId="{049239D3-2222-42F1-A386-CCC8DF4563F2}" srcOrd="2" destOrd="0" parTransId="{78D78E30-A5CA-473B-8B32-588EF856DBCC}" sibTransId="{6C0986A8-0E66-4CC1-A799-779684FF351A}"/>
    <dgm:cxn modelId="{A8ABC129-D090-4AC2-A9F5-490E162FFC34}" type="presOf" srcId="{B11B0D5D-623D-4E66-B40D-4B4B3F694CEA}" destId="{E47B938D-85BA-4335-B6B5-FAF86CCB75CA}" srcOrd="0" destOrd="0" presId="urn:microsoft.com/office/officeart/2005/8/layout/orgChart1"/>
    <dgm:cxn modelId="{7BD02296-AA5B-4794-A4DB-DA54D2490186}" type="presOf" srcId="{B11B0D5D-623D-4E66-B40D-4B4B3F694CEA}" destId="{213B921C-0DDE-43DD-A37B-7D05A1763315}" srcOrd="1" destOrd="0" presId="urn:microsoft.com/office/officeart/2005/8/layout/orgChart1"/>
    <dgm:cxn modelId="{ABED266C-1CDB-4FA1-A7AF-4F3763D1A544}" type="presParOf" srcId="{55B45960-7658-4DB6-8E47-0567949C0A9B}" destId="{9AD83A32-A5CD-4042-B961-605E4031A227}" srcOrd="0" destOrd="0" presId="urn:microsoft.com/office/officeart/2005/8/layout/orgChart1"/>
    <dgm:cxn modelId="{A680917D-F3E1-480D-8E8A-E828DEE2167E}" type="presParOf" srcId="{9AD83A32-A5CD-4042-B961-605E4031A227}" destId="{A42A1FEC-853E-4313-972E-68FCECD08C65}" srcOrd="0" destOrd="0" presId="urn:microsoft.com/office/officeart/2005/8/layout/orgChart1"/>
    <dgm:cxn modelId="{09064B38-7394-44B8-B155-318ADB104300}" type="presParOf" srcId="{A42A1FEC-853E-4313-972E-68FCECD08C65}" destId="{5990D242-F96B-4E59-9AB8-CCBB006C8180}" srcOrd="0" destOrd="0" presId="urn:microsoft.com/office/officeart/2005/8/layout/orgChart1"/>
    <dgm:cxn modelId="{4303AC67-F598-490D-8FAF-BAF6AB1B7054}" type="presParOf" srcId="{A42A1FEC-853E-4313-972E-68FCECD08C65}" destId="{E13CA211-A5F9-49C4-ACA3-EA8878DDB161}" srcOrd="1" destOrd="0" presId="urn:microsoft.com/office/officeart/2005/8/layout/orgChart1"/>
    <dgm:cxn modelId="{0FEE647E-2B5A-441F-9A34-B3759F9976B2}" type="presParOf" srcId="{9AD83A32-A5CD-4042-B961-605E4031A227}" destId="{72A7F4FB-3FCD-4364-A644-F458375246DD}" srcOrd="1" destOrd="0" presId="urn:microsoft.com/office/officeart/2005/8/layout/orgChart1"/>
    <dgm:cxn modelId="{ED949386-6C09-4C6C-A416-54A73A0D731D}" type="presParOf" srcId="{72A7F4FB-3FCD-4364-A644-F458375246DD}" destId="{309AFB5C-228F-4FF9-A1D6-D480E29BB60D}" srcOrd="0" destOrd="0" presId="urn:microsoft.com/office/officeart/2005/8/layout/orgChart1"/>
    <dgm:cxn modelId="{DD410970-FFBC-4D64-B628-17F5F6AB73FB}" type="presParOf" srcId="{72A7F4FB-3FCD-4364-A644-F458375246DD}" destId="{83362E2A-E4B6-4763-8B03-E83FE263A3C4}" srcOrd="1" destOrd="0" presId="urn:microsoft.com/office/officeart/2005/8/layout/orgChart1"/>
    <dgm:cxn modelId="{B5728A85-29D9-4D6D-8A06-59CBC350409B}" type="presParOf" srcId="{83362E2A-E4B6-4763-8B03-E83FE263A3C4}" destId="{A62B5EBC-E0C1-4A95-BA05-F5ECE2D091B6}" srcOrd="0" destOrd="0" presId="urn:microsoft.com/office/officeart/2005/8/layout/orgChart1"/>
    <dgm:cxn modelId="{68513CDE-35EE-4A66-B94C-16B66A9FE90A}" type="presParOf" srcId="{A62B5EBC-E0C1-4A95-BA05-F5ECE2D091B6}" destId="{7C5D5673-168B-4378-B7AA-D5C0E2308E02}" srcOrd="0" destOrd="0" presId="urn:microsoft.com/office/officeart/2005/8/layout/orgChart1"/>
    <dgm:cxn modelId="{87F7566F-9FF0-42FB-AE57-B91E2D407482}" type="presParOf" srcId="{A62B5EBC-E0C1-4A95-BA05-F5ECE2D091B6}" destId="{8570A242-3C05-4AB7-AE88-8E6E7F376652}" srcOrd="1" destOrd="0" presId="urn:microsoft.com/office/officeart/2005/8/layout/orgChart1"/>
    <dgm:cxn modelId="{3DE7B3A4-9DBA-40E3-9EB2-B108500DDFA4}" type="presParOf" srcId="{83362E2A-E4B6-4763-8B03-E83FE263A3C4}" destId="{3227ED96-DBFA-4614-BBEC-E71EB6CB1298}" srcOrd="1" destOrd="0" presId="urn:microsoft.com/office/officeart/2005/8/layout/orgChart1"/>
    <dgm:cxn modelId="{72BA79ED-0291-41C2-BC28-45773C078CEC}" type="presParOf" srcId="{83362E2A-E4B6-4763-8B03-E83FE263A3C4}" destId="{481B31DA-889F-453A-98BD-C9B868548AAA}" srcOrd="2" destOrd="0" presId="urn:microsoft.com/office/officeart/2005/8/layout/orgChart1"/>
    <dgm:cxn modelId="{B7CF1DD4-9C68-4BEE-982A-2184329227CC}" type="presParOf" srcId="{72A7F4FB-3FCD-4364-A644-F458375246DD}" destId="{EB7F7068-A2E3-4875-8C5E-74B7FE308D0D}" srcOrd="2" destOrd="0" presId="urn:microsoft.com/office/officeart/2005/8/layout/orgChart1"/>
    <dgm:cxn modelId="{A133C3C1-0823-4FC4-A9F5-0BDA4C773DC1}" type="presParOf" srcId="{72A7F4FB-3FCD-4364-A644-F458375246DD}" destId="{98A84173-F124-4121-8D37-3FE28F186646}" srcOrd="3" destOrd="0" presId="urn:microsoft.com/office/officeart/2005/8/layout/orgChart1"/>
    <dgm:cxn modelId="{034136F5-BB72-49CA-A251-64797061E18D}" type="presParOf" srcId="{98A84173-F124-4121-8D37-3FE28F186646}" destId="{EF3CBB7C-FE9D-4276-BDB9-6E31A619BEE5}" srcOrd="0" destOrd="0" presId="urn:microsoft.com/office/officeart/2005/8/layout/orgChart1"/>
    <dgm:cxn modelId="{77AEEE9F-7B99-45C2-A25C-D9B83666424C}" type="presParOf" srcId="{EF3CBB7C-FE9D-4276-BDB9-6E31A619BEE5}" destId="{7656DE47-70D0-406C-9137-2277190DE52B}" srcOrd="0" destOrd="0" presId="urn:microsoft.com/office/officeart/2005/8/layout/orgChart1"/>
    <dgm:cxn modelId="{7121B9F9-251C-44B7-BA27-C328ADF685C8}" type="presParOf" srcId="{EF3CBB7C-FE9D-4276-BDB9-6E31A619BEE5}" destId="{D80C4DA0-A2E0-47FA-AB40-758D325083E4}" srcOrd="1" destOrd="0" presId="urn:microsoft.com/office/officeart/2005/8/layout/orgChart1"/>
    <dgm:cxn modelId="{BDE11263-9722-4810-9163-9A0FFD313702}" type="presParOf" srcId="{98A84173-F124-4121-8D37-3FE28F186646}" destId="{28274442-3117-4967-A761-349D9A7CB767}" srcOrd="1" destOrd="0" presId="urn:microsoft.com/office/officeart/2005/8/layout/orgChart1"/>
    <dgm:cxn modelId="{F071A975-FBAF-4C20-AB90-657F74AF979A}" type="presParOf" srcId="{98A84173-F124-4121-8D37-3FE28F186646}" destId="{F87290D7-B9B7-4FC2-BAB4-5A9E18710230}" srcOrd="2" destOrd="0" presId="urn:microsoft.com/office/officeart/2005/8/layout/orgChart1"/>
    <dgm:cxn modelId="{24E4D909-9DE3-49BE-9E8D-4BCB34EDC178}" type="presParOf" srcId="{72A7F4FB-3FCD-4364-A644-F458375246DD}" destId="{E3DD57CD-EE4E-4A96-852C-DA5D3402FF7D}" srcOrd="4" destOrd="0" presId="urn:microsoft.com/office/officeart/2005/8/layout/orgChart1"/>
    <dgm:cxn modelId="{4E9E0112-CBD3-4EFA-892E-459EEB4CF9A9}" type="presParOf" srcId="{72A7F4FB-3FCD-4364-A644-F458375246DD}" destId="{60735BA5-3401-4D8F-A419-180D67931FFD}" srcOrd="5" destOrd="0" presId="urn:microsoft.com/office/officeart/2005/8/layout/orgChart1"/>
    <dgm:cxn modelId="{D9DE2441-13D4-4052-ACEA-C083AAFDEA7A}" type="presParOf" srcId="{60735BA5-3401-4D8F-A419-180D67931FFD}" destId="{9C188A82-CD0B-4F97-9A5F-5125319E0FB3}" srcOrd="0" destOrd="0" presId="urn:microsoft.com/office/officeart/2005/8/layout/orgChart1"/>
    <dgm:cxn modelId="{C6DAEFF5-90F3-45F7-8AE8-9F3273B1CB99}" type="presParOf" srcId="{9C188A82-CD0B-4F97-9A5F-5125319E0FB3}" destId="{D21E14B0-48FA-4BEF-B33F-C9DEB48F2E94}" srcOrd="0" destOrd="0" presId="urn:microsoft.com/office/officeart/2005/8/layout/orgChart1"/>
    <dgm:cxn modelId="{D1BAE7A4-7679-431F-839C-F7C62DB59E8B}" type="presParOf" srcId="{9C188A82-CD0B-4F97-9A5F-5125319E0FB3}" destId="{AFE1D7F3-32BE-4C3D-B420-F4077C7DAA84}" srcOrd="1" destOrd="0" presId="urn:microsoft.com/office/officeart/2005/8/layout/orgChart1"/>
    <dgm:cxn modelId="{8DF88F3D-B551-4953-870D-D6DB089D1AF4}" type="presParOf" srcId="{60735BA5-3401-4D8F-A419-180D67931FFD}" destId="{68908B30-B030-43CF-9E48-C4FA88163970}" srcOrd="1" destOrd="0" presId="urn:microsoft.com/office/officeart/2005/8/layout/orgChart1"/>
    <dgm:cxn modelId="{221C55A4-CF62-448B-9907-70BBD3B4F8C4}" type="presParOf" srcId="{60735BA5-3401-4D8F-A419-180D67931FFD}" destId="{4AAF2BB7-5CB2-46A7-A1C8-2BEAAAC66DDC}" srcOrd="2" destOrd="0" presId="urn:microsoft.com/office/officeart/2005/8/layout/orgChart1"/>
    <dgm:cxn modelId="{CE48E7D6-9E86-4C22-8CDD-523A4511051D}" type="presParOf" srcId="{72A7F4FB-3FCD-4364-A644-F458375246DD}" destId="{215B8318-4F98-488B-B9DC-DE77BA2F840F}" srcOrd="6" destOrd="0" presId="urn:microsoft.com/office/officeart/2005/8/layout/orgChart1"/>
    <dgm:cxn modelId="{79C34229-FE9D-4E4A-A144-96337ACB66F2}" type="presParOf" srcId="{72A7F4FB-3FCD-4364-A644-F458375246DD}" destId="{5FB918AB-9569-414C-B91A-65BEE4EF1797}" srcOrd="7" destOrd="0" presId="urn:microsoft.com/office/officeart/2005/8/layout/orgChart1"/>
    <dgm:cxn modelId="{6721290F-22D3-4BC8-8498-8E15BE796794}" type="presParOf" srcId="{5FB918AB-9569-414C-B91A-65BEE4EF1797}" destId="{19531B80-7607-4847-B092-8D48077DA41F}" srcOrd="0" destOrd="0" presId="urn:microsoft.com/office/officeart/2005/8/layout/orgChart1"/>
    <dgm:cxn modelId="{3325D597-DA01-4E18-8247-47EE9EC60580}" type="presParOf" srcId="{19531B80-7607-4847-B092-8D48077DA41F}" destId="{E47B938D-85BA-4335-B6B5-FAF86CCB75CA}" srcOrd="0" destOrd="0" presId="urn:microsoft.com/office/officeart/2005/8/layout/orgChart1"/>
    <dgm:cxn modelId="{31ED30CB-A208-4376-BF0E-733CE1FF3796}" type="presParOf" srcId="{19531B80-7607-4847-B092-8D48077DA41F}" destId="{213B921C-0DDE-43DD-A37B-7D05A1763315}" srcOrd="1" destOrd="0" presId="urn:microsoft.com/office/officeart/2005/8/layout/orgChart1"/>
    <dgm:cxn modelId="{C87FA0B2-1F38-4388-BFEC-70E8124C8A96}" type="presParOf" srcId="{5FB918AB-9569-414C-B91A-65BEE4EF1797}" destId="{B2E9F56E-B310-4334-8F0B-02A9876D3979}" srcOrd="1" destOrd="0" presId="urn:microsoft.com/office/officeart/2005/8/layout/orgChart1"/>
    <dgm:cxn modelId="{42362286-F950-466C-9AB7-8D3F93AD172C}" type="presParOf" srcId="{5FB918AB-9569-414C-B91A-65BEE4EF1797}" destId="{78D29DD1-ABF5-481B-B678-716CAFF31ACA}" srcOrd="2" destOrd="0" presId="urn:microsoft.com/office/officeart/2005/8/layout/orgChart1"/>
    <dgm:cxn modelId="{D34F6E95-273E-4BA7-8E69-DC36E5B784B2}" type="presParOf" srcId="{9AD83A32-A5CD-4042-B961-605E4031A227}" destId="{623B55B2-DF46-43A3-9941-7A058F6986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9B425-C95F-4B91-B7E6-C1A9C1D15346}">
      <dsp:nvSpPr>
        <dsp:cNvPr id="0" name=""/>
        <dsp:cNvSpPr/>
      </dsp:nvSpPr>
      <dsp:spPr>
        <a:xfrm>
          <a:off x="2031623" y="1410172"/>
          <a:ext cx="2761352" cy="22449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Peace IV Allocation </a:t>
          </a:r>
        </a:p>
        <a:p>
          <a:pPr lvl="0" algn="ctr" defTabSz="800100">
            <a:lnSpc>
              <a:spcPct val="90000"/>
            </a:lnSpc>
            <a:spcBef>
              <a:spcPct val="0"/>
            </a:spcBef>
            <a:spcAft>
              <a:spcPct val="35000"/>
            </a:spcAft>
          </a:pPr>
          <a:r>
            <a:rPr lang="en-GB" sz="1800" kern="1200" dirty="0" smtClean="0">
              <a:solidFill>
                <a:schemeClr val="tx1"/>
              </a:solidFill>
            </a:rPr>
            <a:t>DCSDC</a:t>
          </a:r>
        </a:p>
        <a:p>
          <a:pPr lvl="0" algn="ctr" defTabSz="800100">
            <a:lnSpc>
              <a:spcPct val="90000"/>
            </a:lnSpc>
            <a:spcBef>
              <a:spcPct val="0"/>
            </a:spcBef>
            <a:spcAft>
              <a:spcPct val="35000"/>
            </a:spcAft>
          </a:pPr>
          <a:r>
            <a:rPr lang="en-GB" sz="1800" kern="1200" dirty="0" smtClean="0">
              <a:solidFill>
                <a:schemeClr val="tx1"/>
              </a:solidFill>
            </a:rPr>
            <a:t>€7,964,210 £6,783,131.00</a:t>
          </a:r>
        </a:p>
        <a:p>
          <a:pPr lvl="0" algn="ctr" defTabSz="800100">
            <a:lnSpc>
              <a:spcPct val="90000"/>
            </a:lnSpc>
            <a:spcBef>
              <a:spcPct val="0"/>
            </a:spcBef>
            <a:spcAft>
              <a:spcPct val="35000"/>
            </a:spcAft>
          </a:pPr>
          <a:endParaRPr lang="en-GB" sz="1400" kern="1200" dirty="0"/>
        </a:p>
      </dsp:txBody>
      <dsp:txXfrm>
        <a:off x="2436014" y="1738932"/>
        <a:ext cx="1952570" cy="1587393"/>
      </dsp:txXfrm>
    </dsp:sp>
    <dsp:sp modelId="{AC03A6D5-1212-4D48-A4F0-286D0699BEF7}">
      <dsp:nvSpPr>
        <dsp:cNvPr id="0" name=""/>
        <dsp:cNvSpPr/>
      </dsp:nvSpPr>
      <dsp:spPr>
        <a:xfrm rot="5400000">
          <a:off x="3363597" y="1268395"/>
          <a:ext cx="97404" cy="461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3378208" y="1346149"/>
        <a:ext cx="68183" cy="277094"/>
      </dsp:txXfrm>
    </dsp:sp>
    <dsp:sp modelId="{F8980A0E-38A1-4BEC-A1F9-101CAB3CEF40}">
      <dsp:nvSpPr>
        <dsp:cNvPr id="0" name=""/>
        <dsp:cNvSpPr/>
      </dsp:nvSpPr>
      <dsp:spPr>
        <a:xfrm>
          <a:off x="2409961" y="-330990"/>
          <a:ext cx="2004676" cy="1924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Shared Spaces</a:t>
          </a:r>
        </a:p>
        <a:p>
          <a:pPr lvl="0" algn="ctr" defTabSz="800100">
            <a:lnSpc>
              <a:spcPct val="90000"/>
            </a:lnSpc>
            <a:spcBef>
              <a:spcPct val="0"/>
            </a:spcBef>
            <a:spcAft>
              <a:spcPct val="35000"/>
            </a:spcAft>
          </a:pPr>
          <a:r>
            <a:rPr lang="en-GB" sz="1800" kern="1200" dirty="0" smtClean="0">
              <a:solidFill>
                <a:schemeClr val="tx1"/>
              </a:solidFill>
            </a:rPr>
            <a:t>€2,484,960</a:t>
          </a:r>
        </a:p>
        <a:p>
          <a:pPr lvl="0" algn="ctr" defTabSz="800100">
            <a:lnSpc>
              <a:spcPct val="90000"/>
            </a:lnSpc>
            <a:spcBef>
              <a:spcPct val="0"/>
            </a:spcBef>
            <a:spcAft>
              <a:spcPct val="35000"/>
            </a:spcAft>
          </a:pPr>
          <a:r>
            <a:rPr lang="en-GB" sz="1800" kern="1200" dirty="0" smtClean="0">
              <a:solidFill>
                <a:schemeClr val="tx1"/>
              </a:solidFill>
            </a:rPr>
            <a:t>£2,166,444</a:t>
          </a:r>
        </a:p>
        <a:p>
          <a:pPr lvl="0" algn="ctr" defTabSz="800100">
            <a:lnSpc>
              <a:spcPct val="90000"/>
            </a:lnSpc>
            <a:spcBef>
              <a:spcPct val="0"/>
            </a:spcBef>
            <a:spcAft>
              <a:spcPct val="35000"/>
            </a:spcAft>
          </a:pPr>
          <a:endParaRPr lang="en-GB" sz="1500" kern="1200" dirty="0"/>
        </a:p>
      </dsp:txBody>
      <dsp:txXfrm>
        <a:off x="2703539" y="-49088"/>
        <a:ext cx="1417520" cy="1361140"/>
      </dsp:txXfrm>
    </dsp:sp>
    <dsp:sp modelId="{7C8B7455-5517-4111-9713-56B991239C17}">
      <dsp:nvSpPr>
        <dsp:cNvPr id="0" name=""/>
        <dsp:cNvSpPr/>
      </dsp:nvSpPr>
      <dsp:spPr>
        <a:xfrm rot="10800000">
          <a:off x="4418877" y="2301717"/>
          <a:ext cx="264363" cy="461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4498186" y="2394081"/>
        <a:ext cx="185054" cy="277094"/>
      </dsp:txXfrm>
    </dsp:sp>
    <dsp:sp modelId="{FFE33F07-40A5-40BD-B1B7-BEA4BDFCAAA7}">
      <dsp:nvSpPr>
        <dsp:cNvPr id="0" name=""/>
        <dsp:cNvSpPr/>
      </dsp:nvSpPr>
      <dsp:spPr>
        <a:xfrm>
          <a:off x="4294177" y="1570061"/>
          <a:ext cx="2038538" cy="19251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Building Positive Relations</a:t>
          </a:r>
        </a:p>
        <a:p>
          <a:pPr lvl="0" algn="ctr" defTabSz="800100">
            <a:lnSpc>
              <a:spcPct val="90000"/>
            </a:lnSpc>
            <a:spcBef>
              <a:spcPct val="0"/>
            </a:spcBef>
            <a:spcAft>
              <a:spcPct val="35000"/>
            </a:spcAft>
          </a:pPr>
          <a:r>
            <a:rPr lang="en-GB" sz="1800" kern="1200" dirty="0" smtClean="0">
              <a:solidFill>
                <a:schemeClr val="tx1"/>
              </a:solidFill>
            </a:rPr>
            <a:t>€3,042,760</a:t>
          </a:r>
        </a:p>
        <a:p>
          <a:pPr lvl="0" algn="ctr" defTabSz="800100">
            <a:lnSpc>
              <a:spcPct val="90000"/>
            </a:lnSpc>
            <a:spcBef>
              <a:spcPct val="0"/>
            </a:spcBef>
            <a:spcAft>
              <a:spcPct val="35000"/>
            </a:spcAft>
          </a:pPr>
          <a:r>
            <a:rPr lang="en-GB" sz="1800" kern="1200" dirty="0" smtClean="0">
              <a:solidFill>
                <a:schemeClr val="tx1"/>
              </a:solidFill>
            </a:rPr>
            <a:t>£2,591,524</a:t>
          </a:r>
          <a:endParaRPr lang="en-GB" sz="1800" kern="1200" dirty="0">
            <a:solidFill>
              <a:schemeClr val="tx1"/>
            </a:solidFill>
          </a:endParaRPr>
        </a:p>
      </dsp:txBody>
      <dsp:txXfrm>
        <a:off x="4592714" y="1851990"/>
        <a:ext cx="1441464" cy="1361276"/>
      </dsp:txXfrm>
    </dsp:sp>
    <dsp:sp modelId="{31151070-177A-4C72-8D6F-8B5B3384910B}">
      <dsp:nvSpPr>
        <dsp:cNvPr id="0" name=""/>
        <dsp:cNvSpPr/>
      </dsp:nvSpPr>
      <dsp:spPr>
        <a:xfrm rot="16200000">
          <a:off x="3336473" y="3285398"/>
          <a:ext cx="151652" cy="461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3359221" y="3400510"/>
        <a:ext cx="106156" cy="277094"/>
      </dsp:txXfrm>
    </dsp:sp>
    <dsp:sp modelId="{76037B25-9CDE-4EB8-8175-88FFF12B80DC}">
      <dsp:nvSpPr>
        <dsp:cNvPr id="0" name=""/>
        <dsp:cNvSpPr/>
      </dsp:nvSpPr>
      <dsp:spPr>
        <a:xfrm>
          <a:off x="2312809" y="3368949"/>
          <a:ext cx="2198981" cy="2129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Flat rate Technical Assistance</a:t>
          </a:r>
        </a:p>
        <a:p>
          <a:pPr lvl="0" algn="ctr" defTabSz="800100">
            <a:lnSpc>
              <a:spcPct val="90000"/>
            </a:lnSpc>
            <a:spcBef>
              <a:spcPct val="0"/>
            </a:spcBef>
            <a:spcAft>
              <a:spcPct val="35000"/>
            </a:spcAft>
          </a:pPr>
          <a:r>
            <a:rPr lang="en-GB" sz="1800" kern="1200" dirty="0" smtClean="0">
              <a:solidFill>
                <a:schemeClr val="tx1"/>
              </a:solidFill>
            </a:rPr>
            <a:t>Salaries £715,269</a:t>
          </a:r>
        </a:p>
        <a:p>
          <a:pPr lvl="0" algn="ctr" defTabSz="800100">
            <a:lnSpc>
              <a:spcPct val="90000"/>
            </a:lnSpc>
            <a:spcBef>
              <a:spcPct val="0"/>
            </a:spcBef>
            <a:spcAft>
              <a:spcPct val="35000"/>
            </a:spcAft>
          </a:pPr>
          <a:r>
            <a:rPr lang="en-GB" sz="1800" kern="1200" dirty="0" smtClean="0">
              <a:solidFill>
                <a:schemeClr val="tx1"/>
              </a:solidFill>
            </a:rPr>
            <a:t>Overheads £107,290</a:t>
          </a:r>
          <a:endParaRPr lang="en-GB" sz="1800" kern="1200" dirty="0">
            <a:solidFill>
              <a:schemeClr val="tx1"/>
            </a:solidFill>
          </a:endParaRPr>
        </a:p>
      </dsp:txBody>
      <dsp:txXfrm>
        <a:off x="2634842" y="3680829"/>
        <a:ext cx="1554915" cy="1505893"/>
      </dsp:txXfrm>
    </dsp:sp>
    <dsp:sp modelId="{00C61733-D754-4079-8269-85C4B8CB8D49}">
      <dsp:nvSpPr>
        <dsp:cNvPr id="0" name=""/>
        <dsp:cNvSpPr/>
      </dsp:nvSpPr>
      <dsp:spPr>
        <a:xfrm>
          <a:off x="2142780" y="2301717"/>
          <a:ext cx="267786" cy="461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142780" y="2394081"/>
        <a:ext cx="187450" cy="277094"/>
      </dsp:txXfrm>
    </dsp:sp>
    <dsp:sp modelId="{BC9D0138-ED5E-42DD-B292-582236DD9AF0}">
      <dsp:nvSpPr>
        <dsp:cNvPr id="0" name=""/>
        <dsp:cNvSpPr/>
      </dsp:nvSpPr>
      <dsp:spPr>
        <a:xfrm>
          <a:off x="485424" y="1487782"/>
          <a:ext cx="2051456" cy="20896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Children and Young People €1,470,707 £1,252,604</a:t>
          </a:r>
        </a:p>
      </dsp:txBody>
      <dsp:txXfrm>
        <a:off x="785853" y="1793810"/>
        <a:ext cx="1450598" cy="147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B8318-4F98-488B-B9DC-DE77BA2F840F}">
      <dsp:nvSpPr>
        <dsp:cNvPr id="0" name=""/>
        <dsp:cNvSpPr/>
      </dsp:nvSpPr>
      <dsp:spPr>
        <a:xfrm>
          <a:off x="3305120" y="1658549"/>
          <a:ext cx="3726685" cy="494178"/>
        </a:xfrm>
        <a:custGeom>
          <a:avLst/>
          <a:gdLst/>
          <a:ahLst/>
          <a:cxnLst/>
          <a:rect l="0" t="0" r="0" b="0"/>
          <a:pathLst>
            <a:path>
              <a:moveTo>
                <a:pt x="0" y="0"/>
              </a:moveTo>
              <a:lnTo>
                <a:pt x="0" y="124220"/>
              </a:lnTo>
              <a:lnTo>
                <a:pt x="2147247" y="124220"/>
              </a:lnTo>
              <a:lnTo>
                <a:pt x="2147247" y="248441"/>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DD57CD-EE4E-4A96-852C-DA5D3402FF7D}">
      <dsp:nvSpPr>
        <dsp:cNvPr id="0" name=""/>
        <dsp:cNvSpPr/>
      </dsp:nvSpPr>
      <dsp:spPr>
        <a:xfrm>
          <a:off x="3305120" y="1658549"/>
          <a:ext cx="1667715" cy="494178"/>
        </a:xfrm>
        <a:custGeom>
          <a:avLst/>
          <a:gdLst/>
          <a:ahLst/>
          <a:cxnLst/>
          <a:rect l="0" t="0" r="0" b="0"/>
          <a:pathLst>
            <a:path>
              <a:moveTo>
                <a:pt x="0" y="0"/>
              </a:moveTo>
              <a:lnTo>
                <a:pt x="0" y="124220"/>
              </a:lnTo>
              <a:lnTo>
                <a:pt x="715749" y="124220"/>
              </a:lnTo>
              <a:lnTo>
                <a:pt x="715749" y="248441"/>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7F7068-A2E3-4875-8C5E-74B7FE308D0D}">
      <dsp:nvSpPr>
        <dsp:cNvPr id="0" name=""/>
        <dsp:cNvSpPr/>
      </dsp:nvSpPr>
      <dsp:spPr>
        <a:xfrm>
          <a:off x="2868737" y="1658549"/>
          <a:ext cx="436382" cy="494178"/>
        </a:xfrm>
        <a:custGeom>
          <a:avLst/>
          <a:gdLst/>
          <a:ahLst/>
          <a:cxnLst/>
          <a:rect l="0" t="0" r="0" b="0"/>
          <a:pathLst>
            <a:path>
              <a:moveTo>
                <a:pt x="747123" y="0"/>
              </a:moveTo>
              <a:lnTo>
                <a:pt x="747123" y="124220"/>
              </a:lnTo>
              <a:lnTo>
                <a:pt x="0" y="124220"/>
              </a:lnTo>
              <a:lnTo>
                <a:pt x="0" y="248441"/>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9AFB5C-228F-4FF9-A1D6-D480E29BB60D}">
      <dsp:nvSpPr>
        <dsp:cNvPr id="0" name=""/>
        <dsp:cNvSpPr/>
      </dsp:nvSpPr>
      <dsp:spPr>
        <a:xfrm>
          <a:off x="854893" y="1658549"/>
          <a:ext cx="2450226" cy="494178"/>
        </a:xfrm>
        <a:custGeom>
          <a:avLst/>
          <a:gdLst/>
          <a:ahLst/>
          <a:cxnLst/>
          <a:rect l="0" t="0" r="0" b="0"/>
          <a:pathLst>
            <a:path>
              <a:moveTo>
                <a:pt x="2147247" y="0"/>
              </a:moveTo>
              <a:lnTo>
                <a:pt x="2147247" y="124220"/>
              </a:lnTo>
              <a:lnTo>
                <a:pt x="0" y="124220"/>
              </a:lnTo>
              <a:lnTo>
                <a:pt x="0" y="248441"/>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90D242-F96B-4E59-9AB8-CCBB006C8180}">
      <dsp:nvSpPr>
        <dsp:cNvPr id="0" name=""/>
        <dsp:cNvSpPr/>
      </dsp:nvSpPr>
      <dsp:spPr>
        <a:xfrm>
          <a:off x="2454305" y="807734"/>
          <a:ext cx="1701628" cy="850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buNone/>
          </a:pPr>
          <a:r>
            <a:rPr lang="en-GB" sz="1700" kern="1200" dirty="0">
              <a:solidFill>
                <a:schemeClr val="tx1"/>
              </a:solidFill>
            </a:rPr>
            <a:t>Derry</a:t>
          </a:r>
          <a:r>
            <a:rPr lang="en-GB" sz="1700" kern="1200" dirty="0">
              <a:solidFill>
                <a:schemeClr val="tx1"/>
              </a:solidFill>
              <a:latin typeface="Calibri" panose="020F0502020204030204"/>
              <a:ea typeface="+mn-ea"/>
              <a:cs typeface="+mn-cs"/>
            </a:rPr>
            <a:t> and </a:t>
          </a:r>
          <a:r>
            <a:rPr lang="en-GB" sz="1700" kern="1200" dirty="0" err="1">
              <a:solidFill>
                <a:schemeClr val="tx1"/>
              </a:solidFill>
              <a:latin typeface="Calibri" panose="020F0502020204030204"/>
              <a:ea typeface="+mn-ea"/>
              <a:cs typeface="+mn-cs"/>
            </a:rPr>
            <a:t>Strabane</a:t>
          </a:r>
          <a:r>
            <a:rPr lang="en-GB" sz="1700" kern="1200" dirty="0">
              <a:solidFill>
                <a:schemeClr val="tx1"/>
              </a:solidFill>
              <a:latin typeface="Calibri" panose="020F0502020204030204"/>
              <a:ea typeface="+mn-ea"/>
              <a:cs typeface="+mn-cs"/>
            </a:rPr>
            <a:t> PEACE IV</a:t>
          </a:r>
        </a:p>
        <a:p>
          <a:pPr lvl="0" algn="ctr" defTabSz="755650">
            <a:lnSpc>
              <a:spcPct val="90000"/>
            </a:lnSpc>
            <a:spcBef>
              <a:spcPct val="0"/>
            </a:spcBef>
            <a:spcAft>
              <a:spcPct val="35000"/>
            </a:spcAft>
            <a:buNone/>
          </a:pPr>
          <a:r>
            <a:rPr lang="en-GB" sz="1700" kern="1200" dirty="0">
              <a:solidFill>
                <a:schemeClr val="tx1"/>
              </a:solidFill>
              <a:latin typeface="Calibri" panose="020F0502020204030204"/>
              <a:ea typeface="+mn-ea"/>
              <a:cs typeface="+mn-cs"/>
            </a:rPr>
            <a:t>Partnership</a:t>
          </a:r>
        </a:p>
      </dsp:txBody>
      <dsp:txXfrm>
        <a:off x="2454305" y="807734"/>
        <a:ext cx="1701628" cy="850814"/>
      </dsp:txXfrm>
    </dsp:sp>
    <dsp:sp modelId="{7C5D5673-168B-4378-B7AA-D5C0E2308E02}">
      <dsp:nvSpPr>
        <dsp:cNvPr id="0" name=""/>
        <dsp:cNvSpPr/>
      </dsp:nvSpPr>
      <dsp:spPr>
        <a:xfrm>
          <a:off x="4079" y="2152727"/>
          <a:ext cx="1701628" cy="850814"/>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smtClean="0">
              <a:solidFill>
                <a:schemeClr val="tx1"/>
              </a:solidFill>
              <a:latin typeface="Calibri" panose="020F0502020204030204"/>
              <a:ea typeface="+mn-ea"/>
              <a:cs typeface="+mn-cs"/>
            </a:rPr>
            <a:t>Operational</a:t>
          </a:r>
          <a:endParaRPr lang="en-GB" sz="1600" kern="1200" dirty="0">
            <a:solidFill>
              <a:schemeClr val="tx1"/>
            </a:solidFill>
            <a:latin typeface="Calibri" panose="020F0502020204030204"/>
            <a:ea typeface="+mn-ea"/>
            <a:cs typeface="+mn-cs"/>
          </a:endParaRPr>
        </a:p>
        <a:p>
          <a:pPr lvl="0" algn="ctr" defTabSz="711200">
            <a:lnSpc>
              <a:spcPct val="90000"/>
            </a:lnSpc>
            <a:spcBef>
              <a:spcPct val="0"/>
            </a:spcBef>
            <a:spcAft>
              <a:spcPct val="35000"/>
            </a:spcAft>
            <a:buNone/>
          </a:pPr>
          <a:r>
            <a:rPr lang="en-GB" sz="1600" kern="1200" dirty="0" smtClean="0">
              <a:solidFill>
                <a:schemeClr val="tx1"/>
              </a:solidFill>
              <a:latin typeface="Calibri" panose="020F0502020204030204"/>
              <a:ea typeface="+mn-ea"/>
              <a:cs typeface="+mn-cs"/>
            </a:rPr>
            <a:t> </a:t>
          </a:r>
          <a:r>
            <a:rPr lang="en-GB" sz="1600" kern="1200" dirty="0">
              <a:solidFill>
                <a:schemeClr val="tx1"/>
              </a:solidFill>
              <a:latin typeface="Calibri" panose="020F0502020204030204"/>
              <a:ea typeface="+mn-ea"/>
              <a:cs typeface="+mn-cs"/>
            </a:rPr>
            <a:t>Steering Group</a:t>
          </a:r>
        </a:p>
      </dsp:txBody>
      <dsp:txXfrm>
        <a:off x="4079" y="2152727"/>
        <a:ext cx="1701628" cy="850814"/>
      </dsp:txXfrm>
    </dsp:sp>
    <dsp:sp modelId="{7656DE47-70D0-406C-9137-2277190DE52B}">
      <dsp:nvSpPr>
        <dsp:cNvPr id="0" name=""/>
        <dsp:cNvSpPr/>
      </dsp:nvSpPr>
      <dsp:spPr>
        <a:xfrm>
          <a:off x="2017923" y="2152727"/>
          <a:ext cx="1701628" cy="850814"/>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buNone/>
          </a:pPr>
          <a:r>
            <a:rPr lang="en-GB" sz="1700" kern="1200" dirty="0">
              <a:solidFill>
                <a:schemeClr val="tx1"/>
              </a:solidFill>
              <a:latin typeface="Calibri" panose="020F0502020204030204"/>
              <a:ea typeface="+mn-ea"/>
              <a:cs typeface="+mn-cs"/>
            </a:rPr>
            <a:t>Children and Young People Steering Group</a:t>
          </a:r>
        </a:p>
      </dsp:txBody>
      <dsp:txXfrm>
        <a:off x="2017923" y="2152727"/>
        <a:ext cx="1701628" cy="850814"/>
      </dsp:txXfrm>
    </dsp:sp>
    <dsp:sp modelId="{D21E14B0-48FA-4BEF-B33F-C9DEB48F2E94}">
      <dsp:nvSpPr>
        <dsp:cNvPr id="0" name=""/>
        <dsp:cNvSpPr/>
      </dsp:nvSpPr>
      <dsp:spPr>
        <a:xfrm>
          <a:off x="4122021" y="2152727"/>
          <a:ext cx="1701628" cy="850814"/>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buNone/>
          </a:pPr>
          <a:r>
            <a:rPr lang="en-GB" sz="1700" kern="1200" dirty="0">
              <a:solidFill>
                <a:schemeClr val="tx1"/>
              </a:solidFill>
              <a:latin typeface="Calibri" panose="020F0502020204030204"/>
              <a:ea typeface="+mn-ea"/>
              <a:cs typeface="+mn-cs"/>
            </a:rPr>
            <a:t>Shared Spaces Steering Group</a:t>
          </a:r>
        </a:p>
      </dsp:txBody>
      <dsp:txXfrm>
        <a:off x="4122021" y="2152727"/>
        <a:ext cx="1701628" cy="850814"/>
      </dsp:txXfrm>
    </dsp:sp>
    <dsp:sp modelId="{E47B938D-85BA-4335-B6B5-FAF86CCB75CA}">
      <dsp:nvSpPr>
        <dsp:cNvPr id="0" name=""/>
        <dsp:cNvSpPr/>
      </dsp:nvSpPr>
      <dsp:spPr>
        <a:xfrm>
          <a:off x="6180991" y="2152727"/>
          <a:ext cx="1701628" cy="850814"/>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buNone/>
          </a:pPr>
          <a:r>
            <a:rPr lang="en-GB" sz="1700" kern="1200" dirty="0">
              <a:solidFill>
                <a:schemeClr val="tx1"/>
              </a:solidFill>
              <a:latin typeface="Calibri" panose="020F0502020204030204"/>
              <a:ea typeface="+mn-ea"/>
              <a:cs typeface="+mn-cs"/>
            </a:rPr>
            <a:t>Building Positive Relations Steering Group</a:t>
          </a:r>
        </a:p>
      </dsp:txBody>
      <dsp:txXfrm>
        <a:off x="6180991" y="2152727"/>
        <a:ext cx="1701628" cy="85081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6" cy="497838"/>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sz="quarter" idx="1"/>
          </p:nvPr>
        </p:nvSpPr>
        <p:spPr>
          <a:xfrm>
            <a:off x="3849744" y="1"/>
            <a:ext cx="2946345" cy="497838"/>
          </a:xfrm>
          <a:prstGeom prst="rect">
            <a:avLst/>
          </a:prstGeom>
        </p:spPr>
        <p:txBody>
          <a:bodyPr vert="horz" lIns="91303" tIns="45651" rIns="91303" bIns="45651" rtlCol="0"/>
          <a:lstStyle>
            <a:lvl1pPr algn="r">
              <a:defRPr sz="1200"/>
            </a:lvl1pPr>
          </a:lstStyle>
          <a:p>
            <a:fld id="{5B667FE5-E494-4596-A3D2-0F0DC469B918}" type="datetimeFigureOut">
              <a:rPr lang="en-GB" smtClean="0"/>
              <a:t>20/07/2023</a:t>
            </a:fld>
            <a:endParaRPr lang="en-GB"/>
          </a:p>
        </p:txBody>
      </p:sp>
      <p:sp>
        <p:nvSpPr>
          <p:cNvPr id="4" name="Footer Placeholder 3"/>
          <p:cNvSpPr>
            <a:spLocks noGrp="1"/>
          </p:cNvSpPr>
          <p:nvPr>
            <p:ph type="ftr" sz="quarter" idx="2"/>
          </p:nvPr>
        </p:nvSpPr>
        <p:spPr>
          <a:xfrm>
            <a:off x="1" y="9430387"/>
            <a:ext cx="2946346" cy="497838"/>
          </a:xfrm>
          <a:prstGeom prst="rect">
            <a:avLst/>
          </a:prstGeom>
        </p:spPr>
        <p:txBody>
          <a:bodyPr vert="horz" lIns="91303" tIns="45651" rIns="91303" bIns="45651"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30387"/>
            <a:ext cx="2946345" cy="497838"/>
          </a:xfrm>
          <a:prstGeom prst="rect">
            <a:avLst/>
          </a:prstGeom>
        </p:spPr>
        <p:txBody>
          <a:bodyPr vert="horz" lIns="91303" tIns="45651" rIns="91303" bIns="45651" rtlCol="0" anchor="b"/>
          <a:lstStyle>
            <a:lvl1pPr algn="r">
              <a:defRPr sz="1200"/>
            </a:lvl1pPr>
          </a:lstStyle>
          <a:p>
            <a:fld id="{D8DA3C4E-F5D8-4041-95A7-70302A15E3F9}" type="slidenum">
              <a:rPr lang="en-GB" smtClean="0"/>
              <a:t>‹#›</a:t>
            </a:fld>
            <a:endParaRPr lang="en-GB"/>
          </a:p>
        </p:txBody>
      </p:sp>
    </p:spTree>
    <p:extLst>
      <p:ext uri="{BB962C8B-B14F-4D97-AF65-F5344CB8AC3E}">
        <p14:creationId xmlns:p14="http://schemas.microsoft.com/office/powerpoint/2010/main" val="27297352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6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dirty="0"/>
          </a:p>
        </p:txBody>
      </p:sp>
    </p:spTree>
    <p:extLst>
      <p:ext uri="{BB962C8B-B14F-4D97-AF65-F5344CB8AC3E}">
        <p14:creationId xmlns:p14="http://schemas.microsoft.com/office/powerpoint/2010/main" val="419098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297431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214759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24269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115976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269456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3318EB-5A22-4F09-9611-FC1F6240F714}"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8CA7B-BC80-4204-A642-C173D77C84FB}" type="slidenum">
              <a:rPr lang="en-GB" smtClean="0"/>
              <a:t>‹#›</a:t>
            </a:fld>
            <a:endParaRPr lang="en-GB"/>
          </a:p>
        </p:txBody>
      </p:sp>
    </p:spTree>
    <p:extLst>
      <p:ext uri="{BB962C8B-B14F-4D97-AF65-F5344CB8AC3E}">
        <p14:creationId xmlns:p14="http://schemas.microsoft.com/office/powerpoint/2010/main" val="198365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125448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89107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236407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3318EB-5A22-4F09-9611-FC1F6240F714}" type="datetimeFigureOut">
              <a:rPr lang="en-GB" smtClean="0"/>
              <a:pPr/>
              <a:t>20/07/2023</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AC8CA7B-BC80-4204-A642-C173D77C84FB}" type="slidenum">
              <a:rPr lang="en-GB" smtClean="0"/>
              <a:pPr/>
              <a:t>‹#›</a:t>
            </a:fld>
            <a:endParaRPr lang="en-GB"/>
          </a:p>
        </p:txBody>
      </p:sp>
    </p:spTree>
    <p:extLst>
      <p:ext uri="{BB962C8B-B14F-4D97-AF65-F5344CB8AC3E}">
        <p14:creationId xmlns:p14="http://schemas.microsoft.com/office/powerpoint/2010/main" val="165240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1213652"/>
            <a:ext cx="7886700" cy="7794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228849"/>
            <a:ext cx="7886700" cy="39481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318EB-5A22-4F09-9611-FC1F6240F714}" type="datetimeFigureOut">
              <a:rPr lang="en-GB" smtClean="0"/>
              <a:t>20/07/2023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8CA7B-BC80-4204-A642-C173D77C84FB}" type="slidenum">
              <a:rPr lang="en-GB" smtClean="0"/>
              <a:t>‹#›</a:t>
            </a:fld>
            <a:endParaRPr lang="en-GB"/>
          </a:p>
        </p:txBody>
      </p:sp>
    </p:spTree>
    <p:extLst>
      <p:ext uri="{BB962C8B-B14F-4D97-AF65-F5344CB8AC3E}">
        <p14:creationId xmlns:p14="http://schemas.microsoft.com/office/powerpoint/2010/main" val="1320756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peace@derrystrabane.com"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628650" y="746726"/>
            <a:ext cx="2697750" cy="19316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sz="4000" dirty="0" smtClean="0">
                <a:solidFill>
                  <a:schemeClr val="bg1"/>
                </a:solidFill>
              </a:rPr>
              <a:t>Background Information Handout on Peace IV</a:t>
            </a:r>
            <a:endParaRPr lang="en-GB" sz="4000" dirty="0">
              <a:solidFill>
                <a:schemeClr val="bg1"/>
              </a:solidFill>
            </a:endParaRPr>
          </a:p>
        </p:txBody>
      </p:sp>
      <p:sp>
        <p:nvSpPr>
          <p:cNvPr id="6" name="Content Placeholder 2"/>
          <p:cNvSpPr txBox="1">
            <a:spLocks/>
          </p:cNvSpPr>
          <p:nvPr/>
        </p:nvSpPr>
        <p:spPr>
          <a:xfrm>
            <a:off x="628650" y="2466425"/>
            <a:ext cx="2145723" cy="37889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endParaRPr>
          </a:p>
          <a:p>
            <a:pPr marL="0" indent="0">
              <a:buFont typeface="Arial" panose="020B0604020202020204" pitchFamily="34" charset="0"/>
              <a:buNone/>
            </a:pPr>
            <a:r>
              <a:rPr lang="en-GB" sz="1800" dirty="0" smtClean="0">
                <a:solidFill>
                  <a:schemeClr val="bg1"/>
                </a:solidFill>
              </a:rPr>
              <a:t>June 2017</a:t>
            </a:r>
          </a:p>
          <a:p>
            <a:pPr marL="0" indent="0">
              <a:buFont typeface="Arial" panose="020B0604020202020204" pitchFamily="34" charset="0"/>
              <a:buNone/>
            </a:pPr>
            <a:endParaRPr lang="en-GB" sz="1800" dirty="0">
              <a:solidFill>
                <a:schemeClr val="bg1"/>
              </a:solidFill>
            </a:endParaRPr>
          </a:p>
          <a:p>
            <a:pPr marL="0" indent="0">
              <a:buFont typeface="Arial" panose="020B0604020202020204" pitchFamily="34" charset="0"/>
              <a:buNone/>
            </a:pPr>
            <a:r>
              <a:rPr lang="en-GB" sz="1800" dirty="0" smtClean="0">
                <a:solidFill>
                  <a:schemeClr val="bg1"/>
                </a:solidFill>
              </a:rPr>
              <a:t>This handout is an updated version of public / community information sessions held in October and November 2016.</a:t>
            </a:r>
          </a:p>
          <a:p>
            <a:pPr marL="0" indent="0">
              <a:buFont typeface="Arial" panose="020B0604020202020204" pitchFamily="34" charset="0"/>
              <a:buNone/>
            </a:pPr>
            <a:endParaRPr lang="en-GB" sz="1800" dirty="0">
              <a:solidFill>
                <a:schemeClr val="bg1"/>
              </a:solidFill>
            </a:endParaRPr>
          </a:p>
          <a:p>
            <a:pPr marL="0" indent="0">
              <a:buFont typeface="Arial" panose="020B0604020202020204" pitchFamily="34" charset="0"/>
              <a:buNone/>
            </a:pPr>
            <a:r>
              <a:rPr lang="en-GB" sz="1800" dirty="0" smtClean="0">
                <a:solidFill>
                  <a:schemeClr val="bg1"/>
                </a:solidFill>
              </a:rPr>
              <a:t>The </a:t>
            </a:r>
            <a:r>
              <a:rPr lang="en-GB" sz="1800" dirty="0" err="1" smtClean="0">
                <a:solidFill>
                  <a:schemeClr val="bg1"/>
                </a:solidFill>
              </a:rPr>
              <a:t>powerpoint</a:t>
            </a:r>
            <a:r>
              <a:rPr lang="en-GB" sz="1800" dirty="0" smtClean="0">
                <a:solidFill>
                  <a:schemeClr val="bg1"/>
                </a:solidFill>
              </a:rPr>
              <a:t> itself will not be used at the launch.</a:t>
            </a:r>
            <a:endParaRPr lang="en-GB" sz="1800" dirty="0">
              <a:solidFill>
                <a:schemeClr val="bg1"/>
              </a:solidFill>
            </a:endParaRPr>
          </a:p>
        </p:txBody>
      </p:sp>
      <p:sp>
        <p:nvSpPr>
          <p:cNvPr id="2" name="TextBox 1"/>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06513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SEUPB: Children and Young People</a:t>
            </a:r>
            <a:endParaRPr lang="en-GB" dirty="0"/>
          </a:p>
        </p:txBody>
      </p:sp>
      <p:sp>
        <p:nvSpPr>
          <p:cNvPr id="3" name="Content Placeholder 2"/>
          <p:cNvSpPr>
            <a:spLocks noGrp="1"/>
          </p:cNvSpPr>
          <p:nvPr>
            <p:ph idx="1"/>
          </p:nvPr>
        </p:nvSpPr>
        <p:spPr/>
        <p:txBody>
          <a:bodyPr>
            <a:normAutofit/>
          </a:bodyPr>
          <a:lstStyle/>
          <a:p>
            <a:r>
              <a:rPr lang="en-GB" sz="1800" b="1" dirty="0">
                <a:solidFill>
                  <a:srgbClr val="000000"/>
                </a:solidFill>
                <a:latin typeface="GothamBold"/>
              </a:rPr>
              <a:t>Objective: Enhancing the capacity of children and young people to </a:t>
            </a:r>
            <a:r>
              <a:rPr lang="en-GB" sz="1800" b="1" dirty="0" smtClean="0">
                <a:solidFill>
                  <a:srgbClr val="000000"/>
                </a:solidFill>
                <a:latin typeface="GothamBold"/>
              </a:rPr>
              <a:t>form positive </a:t>
            </a:r>
            <a:r>
              <a:rPr lang="en-GB" sz="1800" b="1" dirty="0">
                <a:solidFill>
                  <a:srgbClr val="000000"/>
                </a:solidFill>
                <a:latin typeface="GothamBold"/>
              </a:rPr>
              <a:t>and effective relationships with others from a different background and make a positive contribution to building a cohesive society. In particular, young people who are most disadvantaged </a:t>
            </a:r>
            <a:r>
              <a:rPr lang="en-GB" sz="1800" b="1" dirty="0" smtClean="0">
                <a:solidFill>
                  <a:srgbClr val="000000"/>
                </a:solidFill>
                <a:latin typeface="GothamBold"/>
              </a:rPr>
              <a:t>and hardest </a:t>
            </a:r>
            <a:r>
              <a:rPr lang="en-GB" sz="1800" b="1" dirty="0">
                <a:solidFill>
                  <a:srgbClr val="000000"/>
                </a:solidFill>
                <a:latin typeface="GothamBold"/>
              </a:rPr>
              <a:t>to reach will benefit from the investment.</a:t>
            </a:r>
            <a:endParaRPr lang="en-GB" sz="1800" b="1" dirty="0">
              <a:latin typeface="GothamBold"/>
            </a:endParaRPr>
          </a:p>
          <a:p>
            <a:r>
              <a:rPr lang="en-GB" sz="1800" dirty="0" smtClean="0">
                <a:latin typeface="GothamBook"/>
              </a:rPr>
              <a:t>Action </a:t>
            </a:r>
            <a:r>
              <a:rPr lang="en-GB" sz="1800" dirty="0">
                <a:latin typeface="GothamBook"/>
              </a:rPr>
              <a:t>plans </a:t>
            </a:r>
            <a:r>
              <a:rPr lang="en-GB" sz="1800" dirty="0" smtClean="0">
                <a:latin typeface="GothamBook"/>
              </a:rPr>
              <a:t>to target age 0-24 </a:t>
            </a:r>
            <a:r>
              <a:rPr lang="en-GB" sz="1800" dirty="0">
                <a:latin typeface="GothamBook"/>
              </a:rPr>
              <a:t>years </a:t>
            </a:r>
            <a:r>
              <a:rPr lang="en-GB" sz="1800" dirty="0" smtClean="0">
                <a:latin typeface="GothamBook"/>
              </a:rPr>
              <a:t>with good </a:t>
            </a:r>
            <a:r>
              <a:rPr lang="en-GB" sz="1800" dirty="0">
                <a:latin typeface="GothamBook"/>
              </a:rPr>
              <a:t>relations interventions. </a:t>
            </a:r>
            <a:endParaRPr lang="en-GB" sz="1800" dirty="0" smtClean="0">
              <a:latin typeface="GothamBook"/>
            </a:endParaRPr>
          </a:p>
          <a:p>
            <a:r>
              <a:rPr lang="en-GB" sz="1800" dirty="0" smtClean="0">
                <a:latin typeface="GothamBook"/>
              </a:rPr>
              <a:t>Programmes to invest </a:t>
            </a:r>
            <a:r>
              <a:rPr lang="en-GB" sz="1800" dirty="0">
                <a:latin typeface="GothamBook"/>
              </a:rPr>
              <a:t>in children and young people </a:t>
            </a:r>
            <a:r>
              <a:rPr lang="en-GB" sz="1800" dirty="0" smtClean="0">
                <a:latin typeface="GothamBook"/>
              </a:rPr>
              <a:t>to reach </a:t>
            </a:r>
            <a:r>
              <a:rPr lang="en-GB" sz="1800" dirty="0">
                <a:latin typeface="GothamBook"/>
              </a:rPr>
              <a:t>their potential and </a:t>
            </a:r>
            <a:r>
              <a:rPr lang="en-GB" sz="1800" dirty="0" smtClean="0">
                <a:latin typeface="GothamBook"/>
              </a:rPr>
              <a:t>contribute </a:t>
            </a:r>
            <a:r>
              <a:rPr lang="en-GB" sz="1800" dirty="0">
                <a:latin typeface="GothamBook"/>
              </a:rPr>
              <a:t>to a cohesive society. </a:t>
            </a:r>
            <a:endParaRPr lang="en-GB" sz="1800" dirty="0" smtClean="0">
              <a:latin typeface="GothamBook"/>
            </a:endParaRPr>
          </a:p>
          <a:p>
            <a:r>
              <a:rPr lang="en-GB" sz="1800" dirty="0" smtClean="0">
                <a:latin typeface="GothamBook"/>
              </a:rPr>
              <a:t>Good Relations interventions to reduce </a:t>
            </a:r>
            <a:r>
              <a:rPr lang="en-GB" sz="1800" dirty="0">
                <a:latin typeface="GothamBook"/>
              </a:rPr>
              <a:t>community division, sectarianism and racism, and </a:t>
            </a:r>
            <a:r>
              <a:rPr lang="en-GB" sz="1800" dirty="0" smtClean="0">
                <a:latin typeface="GothamBook"/>
              </a:rPr>
              <a:t>enhance </a:t>
            </a:r>
            <a:r>
              <a:rPr lang="en-GB" sz="1800" dirty="0">
                <a:latin typeface="GothamBook"/>
              </a:rPr>
              <a:t>reconciliation. </a:t>
            </a:r>
            <a:endParaRPr lang="en-GB" sz="1800" dirty="0" smtClean="0">
              <a:latin typeface="GothamBook"/>
            </a:endParaRPr>
          </a:p>
          <a:p>
            <a:r>
              <a:rPr lang="en-GB" sz="1800" dirty="0" smtClean="0">
                <a:latin typeface="GothamBook"/>
              </a:rPr>
              <a:t>Citizenship </a:t>
            </a:r>
            <a:r>
              <a:rPr lang="en-GB" sz="1800" dirty="0">
                <a:latin typeface="GothamBook"/>
              </a:rPr>
              <a:t>interventions </a:t>
            </a:r>
            <a:r>
              <a:rPr lang="en-GB" sz="1800" dirty="0" smtClean="0">
                <a:latin typeface="GothamBook"/>
              </a:rPr>
              <a:t>to </a:t>
            </a:r>
            <a:r>
              <a:rPr lang="en-GB" sz="1800" dirty="0">
                <a:latin typeface="GothamBook"/>
              </a:rPr>
              <a:t>develop </a:t>
            </a:r>
            <a:r>
              <a:rPr lang="en-GB" sz="1800" dirty="0" smtClean="0">
                <a:latin typeface="GothamBook"/>
              </a:rPr>
              <a:t>participants </a:t>
            </a:r>
            <a:r>
              <a:rPr lang="en-GB" sz="1800" dirty="0">
                <a:latin typeface="GothamBook"/>
              </a:rPr>
              <a:t>capacity </a:t>
            </a:r>
            <a:r>
              <a:rPr lang="en-GB" sz="1800" dirty="0" smtClean="0">
                <a:latin typeface="GothamBook"/>
              </a:rPr>
              <a:t>to positively contribute to family</a:t>
            </a:r>
            <a:r>
              <a:rPr lang="en-GB" sz="1800" dirty="0">
                <a:latin typeface="GothamBook"/>
              </a:rPr>
              <a:t>, community and society</a:t>
            </a:r>
            <a:endParaRPr lang="en-GB" sz="1800" dirty="0"/>
          </a:p>
          <a:p>
            <a:endParaRPr lang="en-GB" dirty="0"/>
          </a:p>
        </p:txBody>
      </p:sp>
      <p:pic>
        <p:nvPicPr>
          <p:cNvPr id="4" name="Picture 3"/>
          <p:cNvPicPr>
            <a:picLocks noChangeAspect="1"/>
          </p:cNvPicPr>
          <p:nvPr/>
        </p:nvPicPr>
        <p:blipFill>
          <a:blip r:embed="rId2"/>
          <a:stretch>
            <a:fillRect/>
          </a:stretch>
        </p:blipFill>
        <p:spPr>
          <a:xfrm>
            <a:off x="7565589" y="1150523"/>
            <a:ext cx="933333" cy="790476"/>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70289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SEUPB: Shared Spaces and Services</a:t>
            </a:r>
            <a:endParaRPr lang="en-GB" dirty="0"/>
          </a:p>
        </p:txBody>
      </p:sp>
      <p:sp>
        <p:nvSpPr>
          <p:cNvPr id="3" name="Content Placeholder 2"/>
          <p:cNvSpPr>
            <a:spLocks noGrp="1"/>
          </p:cNvSpPr>
          <p:nvPr>
            <p:ph idx="1"/>
          </p:nvPr>
        </p:nvSpPr>
        <p:spPr/>
        <p:txBody>
          <a:bodyPr>
            <a:normAutofit/>
          </a:bodyPr>
          <a:lstStyle/>
          <a:p>
            <a:r>
              <a:rPr lang="en-GB" sz="2000" b="1" dirty="0">
                <a:latin typeface="GothamBold"/>
              </a:rPr>
              <a:t>Objective</a:t>
            </a:r>
            <a:r>
              <a:rPr lang="en-GB" sz="2000" b="1" dirty="0" smtClean="0">
                <a:latin typeface="GothamBold"/>
              </a:rPr>
              <a:t>: To create a more cohesive society through an increased provision of shared spaces and services.</a:t>
            </a:r>
            <a:endParaRPr lang="en-GB" sz="2000" b="1" dirty="0">
              <a:latin typeface="GothamBold"/>
            </a:endParaRPr>
          </a:p>
          <a:p>
            <a:r>
              <a:rPr lang="en-GB" sz="2000" dirty="0" smtClean="0">
                <a:latin typeface="GothamBold"/>
              </a:rPr>
              <a:t>Action Plan programmes to include:</a:t>
            </a:r>
          </a:p>
          <a:p>
            <a:r>
              <a:rPr lang="en-GB" sz="2000" dirty="0" smtClean="0">
                <a:latin typeface="GothamBold"/>
              </a:rPr>
              <a:t>New </a:t>
            </a:r>
            <a:r>
              <a:rPr lang="en-GB" sz="2000" dirty="0">
                <a:latin typeface="GothamBold"/>
              </a:rPr>
              <a:t>shared civic spaces </a:t>
            </a:r>
            <a:r>
              <a:rPr lang="en-GB" sz="2000" dirty="0" smtClean="0">
                <a:latin typeface="GothamBold"/>
              </a:rPr>
              <a:t>transforming </a:t>
            </a:r>
            <a:r>
              <a:rPr lang="en-GB" sz="2000" dirty="0">
                <a:latin typeface="GothamBold"/>
              </a:rPr>
              <a:t>local areas; </a:t>
            </a:r>
            <a:endParaRPr lang="en-GB" sz="2000" dirty="0" smtClean="0">
              <a:latin typeface="GothamBold"/>
            </a:endParaRPr>
          </a:p>
          <a:p>
            <a:r>
              <a:rPr lang="en-GB" sz="2000" dirty="0" smtClean="0">
                <a:latin typeface="GothamBold"/>
              </a:rPr>
              <a:t>Developing sharing of existing </a:t>
            </a:r>
            <a:r>
              <a:rPr lang="en-GB" sz="2000" dirty="0">
                <a:latin typeface="GothamBold"/>
              </a:rPr>
              <a:t>neighbourhoods</a:t>
            </a:r>
            <a:r>
              <a:rPr lang="en-GB" sz="2000" dirty="0" smtClean="0">
                <a:latin typeface="GothamBold"/>
              </a:rPr>
              <a:t>, public </a:t>
            </a:r>
            <a:r>
              <a:rPr lang="en-GB" sz="2000" dirty="0">
                <a:latin typeface="GothamBold"/>
              </a:rPr>
              <a:t>spaces and buildings. </a:t>
            </a:r>
            <a:endParaRPr lang="en-GB" sz="2000" dirty="0" smtClean="0">
              <a:latin typeface="GothamBold"/>
            </a:endParaRPr>
          </a:p>
          <a:p>
            <a:r>
              <a:rPr lang="en-GB" sz="2000" dirty="0" smtClean="0">
                <a:latin typeface="GothamBold"/>
              </a:rPr>
              <a:t>Change reflected in impact of Parades</a:t>
            </a:r>
            <a:r>
              <a:rPr lang="en-GB" sz="2000" dirty="0">
                <a:latin typeface="GothamBold"/>
              </a:rPr>
              <a:t>, flags, emblems</a:t>
            </a:r>
            <a:r>
              <a:rPr lang="en-GB" sz="2000" dirty="0" smtClean="0">
                <a:latin typeface="GothamBold"/>
              </a:rPr>
              <a:t>, graffiti </a:t>
            </a:r>
            <a:r>
              <a:rPr lang="en-GB" sz="2000" dirty="0">
                <a:latin typeface="GothamBold"/>
              </a:rPr>
              <a:t>and </a:t>
            </a:r>
            <a:r>
              <a:rPr lang="en-GB" sz="2000" dirty="0" smtClean="0">
                <a:latin typeface="GothamBold"/>
              </a:rPr>
              <a:t>related </a:t>
            </a:r>
            <a:r>
              <a:rPr lang="en-GB" sz="2000" dirty="0">
                <a:latin typeface="GothamBold"/>
              </a:rPr>
              <a:t>issues </a:t>
            </a:r>
            <a:r>
              <a:rPr lang="en-GB" sz="2000" dirty="0" smtClean="0">
                <a:latin typeface="GothamBold"/>
              </a:rPr>
              <a:t>on  public </a:t>
            </a:r>
            <a:r>
              <a:rPr lang="en-GB" sz="2000" dirty="0">
                <a:latin typeface="GothamBold"/>
              </a:rPr>
              <a:t>space and </a:t>
            </a:r>
            <a:r>
              <a:rPr lang="en-GB" sz="2000" dirty="0" smtClean="0">
                <a:latin typeface="GothamBold"/>
              </a:rPr>
              <a:t>positive attitudes and behaviours relating to reducing segregation.</a:t>
            </a:r>
          </a:p>
          <a:p>
            <a:r>
              <a:rPr lang="en-GB" sz="2000" dirty="0" smtClean="0">
                <a:latin typeface="GothamBold"/>
              </a:rPr>
              <a:t>Interfaces, contested spaces, programming in new shared spaces</a:t>
            </a:r>
            <a:endParaRPr lang="en-GB" sz="2000" dirty="0">
              <a:latin typeface="GothamBold"/>
            </a:endParaRPr>
          </a:p>
        </p:txBody>
      </p:sp>
      <p:pic>
        <p:nvPicPr>
          <p:cNvPr id="4" name="Picture 3"/>
          <p:cNvPicPr>
            <a:picLocks noChangeAspect="1"/>
          </p:cNvPicPr>
          <p:nvPr/>
        </p:nvPicPr>
        <p:blipFill>
          <a:blip r:embed="rId2"/>
          <a:stretch>
            <a:fillRect/>
          </a:stretch>
        </p:blipFill>
        <p:spPr>
          <a:xfrm>
            <a:off x="7757232" y="1122013"/>
            <a:ext cx="866667" cy="780952"/>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91709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SEUPB:Building</a:t>
            </a:r>
            <a:r>
              <a:rPr lang="en-GB" dirty="0" smtClean="0"/>
              <a:t> Positive Relations</a:t>
            </a:r>
            <a:endParaRPr lang="en-GB" dirty="0"/>
          </a:p>
        </p:txBody>
      </p:sp>
      <p:sp>
        <p:nvSpPr>
          <p:cNvPr id="3" name="Content Placeholder 2"/>
          <p:cNvSpPr>
            <a:spLocks noGrp="1"/>
          </p:cNvSpPr>
          <p:nvPr>
            <p:ph idx="1"/>
          </p:nvPr>
        </p:nvSpPr>
        <p:spPr/>
        <p:txBody>
          <a:bodyPr>
            <a:normAutofit fontScale="85000" lnSpcReduction="20000"/>
          </a:bodyPr>
          <a:lstStyle/>
          <a:p>
            <a:r>
              <a:rPr lang="en-GB" sz="2400" b="1" dirty="0"/>
              <a:t>Objective: The promotion of </a:t>
            </a:r>
            <a:r>
              <a:rPr lang="en-GB" sz="2400" b="1" dirty="0" smtClean="0"/>
              <a:t>positive relations </a:t>
            </a:r>
            <a:r>
              <a:rPr lang="en-GB" sz="2400" b="1" dirty="0"/>
              <a:t>characterised by respect, </a:t>
            </a:r>
            <a:r>
              <a:rPr lang="en-GB" sz="2400" b="1" dirty="0" smtClean="0"/>
              <a:t>and where </a:t>
            </a:r>
            <a:r>
              <a:rPr lang="en-GB" sz="2400" b="1" dirty="0"/>
              <a:t>cultural diversity is </a:t>
            </a:r>
            <a:r>
              <a:rPr lang="en-GB" sz="2400" b="1" dirty="0" smtClean="0"/>
              <a:t>celebrated and </a:t>
            </a:r>
            <a:r>
              <a:rPr lang="en-GB" sz="2400" b="1" dirty="0"/>
              <a:t>people can live, learn and </a:t>
            </a:r>
            <a:r>
              <a:rPr lang="en-GB" sz="2400" b="1" dirty="0" smtClean="0"/>
              <a:t>socialise together</a:t>
            </a:r>
            <a:r>
              <a:rPr lang="en-GB" sz="2400" b="1" dirty="0"/>
              <a:t>, free from prejudice, </a:t>
            </a:r>
            <a:r>
              <a:rPr lang="en-GB" sz="2400" b="1" dirty="0" smtClean="0"/>
              <a:t>hate and intolerance.</a:t>
            </a:r>
            <a:endParaRPr lang="en-GB" sz="2400" b="1" dirty="0"/>
          </a:p>
          <a:p>
            <a:r>
              <a:rPr lang="en-GB" sz="2400" dirty="0" smtClean="0"/>
              <a:t>Action Plan Programmes to include:</a:t>
            </a:r>
          </a:p>
          <a:p>
            <a:r>
              <a:rPr lang="en-GB" sz="2400" dirty="0" smtClean="0"/>
              <a:t>Actions to facilitate </a:t>
            </a:r>
            <a:r>
              <a:rPr lang="en-GB" sz="2400" dirty="0"/>
              <a:t>the full participation of </a:t>
            </a:r>
            <a:r>
              <a:rPr lang="en-GB" sz="2400" dirty="0" smtClean="0"/>
              <a:t>women</a:t>
            </a:r>
          </a:p>
          <a:p>
            <a:r>
              <a:rPr lang="en-GB" sz="2400" dirty="0" smtClean="0"/>
              <a:t>Targeting groups </a:t>
            </a:r>
            <a:r>
              <a:rPr lang="en-GB" sz="2400" dirty="0"/>
              <a:t>particularly </a:t>
            </a:r>
            <a:r>
              <a:rPr lang="en-GB" sz="2400" dirty="0" smtClean="0"/>
              <a:t>impacted by </a:t>
            </a:r>
            <a:r>
              <a:rPr lang="en-GB" sz="2400" dirty="0"/>
              <a:t>the legacy of the </a:t>
            </a:r>
            <a:r>
              <a:rPr lang="en-GB" sz="2400" dirty="0" smtClean="0"/>
              <a:t> troubles/conflict (</a:t>
            </a:r>
            <a:r>
              <a:rPr lang="en-GB" sz="2400" dirty="0" err="1" smtClean="0"/>
              <a:t>eg</a:t>
            </a:r>
            <a:r>
              <a:rPr lang="en-GB" sz="2400" dirty="0" smtClean="0"/>
              <a:t>. victims </a:t>
            </a:r>
            <a:r>
              <a:rPr lang="en-GB" sz="2400" dirty="0"/>
              <a:t>and survivors, </a:t>
            </a:r>
            <a:r>
              <a:rPr lang="en-GB" sz="2400" dirty="0" smtClean="0"/>
              <a:t>communities with </a:t>
            </a:r>
            <a:r>
              <a:rPr lang="en-GB" sz="2400" dirty="0"/>
              <a:t>social low capital, </a:t>
            </a:r>
            <a:endParaRPr lang="en-GB" sz="2400" dirty="0" smtClean="0"/>
          </a:p>
          <a:p>
            <a:r>
              <a:rPr lang="en-GB" sz="2400" dirty="0" smtClean="0"/>
              <a:t>Groups/networks </a:t>
            </a:r>
            <a:r>
              <a:rPr lang="en-GB" sz="2400" dirty="0"/>
              <a:t>dealing with </a:t>
            </a:r>
            <a:r>
              <a:rPr lang="en-GB" sz="2400" dirty="0" smtClean="0"/>
              <a:t>specific legacy issues (</a:t>
            </a:r>
            <a:r>
              <a:rPr lang="en-GB" sz="2400" dirty="0" err="1" smtClean="0"/>
              <a:t>eg.young</a:t>
            </a:r>
            <a:r>
              <a:rPr lang="en-GB" sz="2400" dirty="0" smtClean="0"/>
              <a:t> </a:t>
            </a:r>
            <a:r>
              <a:rPr lang="en-GB" sz="2400" dirty="0"/>
              <a:t>and </a:t>
            </a:r>
            <a:r>
              <a:rPr lang="en-GB" sz="2400" dirty="0" smtClean="0"/>
              <a:t>older people</a:t>
            </a:r>
            <a:r>
              <a:rPr lang="en-GB" sz="2400" dirty="0"/>
              <a:t>, women, the faith community, </a:t>
            </a:r>
            <a:r>
              <a:rPr lang="en-GB" sz="2400" dirty="0" smtClean="0"/>
              <a:t>victims and </a:t>
            </a:r>
            <a:r>
              <a:rPr lang="en-GB" sz="2400" dirty="0"/>
              <a:t>survivors, </a:t>
            </a:r>
            <a:r>
              <a:rPr lang="en-GB" sz="2400" dirty="0" smtClean="0"/>
              <a:t>those with disability from </a:t>
            </a:r>
            <a:r>
              <a:rPr lang="en-GB" sz="2400" dirty="0"/>
              <a:t>the legacy </a:t>
            </a:r>
            <a:r>
              <a:rPr lang="en-GB" sz="2400" dirty="0" smtClean="0"/>
              <a:t>of violence, ex-prisoners</a:t>
            </a:r>
            <a:r>
              <a:rPr lang="en-GB" sz="2400" dirty="0"/>
              <a:t>, </a:t>
            </a:r>
            <a:r>
              <a:rPr lang="en-GB" sz="2400" dirty="0" smtClean="0"/>
              <a:t>former security force members.)</a:t>
            </a:r>
          </a:p>
          <a:p>
            <a:r>
              <a:rPr lang="en-GB" sz="2400" dirty="0" smtClean="0"/>
              <a:t>Can include sports, arts, culture, decades of commemorations, leadership programmes </a:t>
            </a:r>
            <a:r>
              <a:rPr lang="en-GB" sz="2400" dirty="0" err="1" smtClean="0"/>
              <a:t>etc</a:t>
            </a:r>
            <a:endParaRPr lang="en-GB" sz="2400" dirty="0"/>
          </a:p>
        </p:txBody>
      </p:sp>
      <p:pic>
        <p:nvPicPr>
          <p:cNvPr id="4" name="Picture 3"/>
          <p:cNvPicPr>
            <a:picLocks noChangeAspect="1"/>
          </p:cNvPicPr>
          <p:nvPr/>
        </p:nvPicPr>
        <p:blipFill>
          <a:blip r:embed="rId2"/>
          <a:stretch>
            <a:fillRect/>
          </a:stretch>
        </p:blipFill>
        <p:spPr>
          <a:xfrm>
            <a:off x="7575145" y="1193117"/>
            <a:ext cx="866667" cy="800000"/>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457839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counts as a participant?</a:t>
            </a:r>
            <a:endParaRPr lang="en-GB" dirty="0"/>
          </a:p>
        </p:txBody>
      </p:sp>
      <p:sp>
        <p:nvSpPr>
          <p:cNvPr id="3" name="Content Placeholder 2"/>
          <p:cNvSpPr>
            <a:spLocks noGrp="1"/>
          </p:cNvSpPr>
          <p:nvPr>
            <p:ph idx="1"/>
          </p:nvPr>
        </p:nvSpPr>
        <p:spPr>
          <a:xfrm>
            <a:off x="628649" y="2228849"/>
            <a:ext cx="5758083" cy="2272813"/>
          </a:xfrm>
        </p:spPr>
        <p:txBody>
          <a:bodyPr>
            <a:normAutofit fontScale="77500" lnSpcReduction="20000"/>
          </a:bodyPr>
          <a:lstStyle/>
          <a:p>
            <a:r>
              <a:rPr lang="en-GB" dirty="0" smtClean="0"/>
              <a:t>‘Sustained purposeful cross-community contact of 26 hrs across 6 months or more.’</a:t>
            </a:r>
          </a:p>
          <a:p>
            <a:r>
              <a:rPr lang="en-GB" dirty="0" smtClean="0"/>
              <a:t>2060 children and young people</a:t>
            </a:r>
          </a:p>
          <a:p>
            <a:r>
              <a:rPr lang="en-GB" dirty="0" smtClean="0"/>
              <a:t>1260 under shared spaces</a:t>
            </a:r>
          </a:p>
          <a:p>
            <a:r>
              <a:rPr lang="en-GB" dirty="0" smtClean="0"/>
              <a:t>1548 under building positive relations</a:t>
            </a:r>
          </a:p>
          <a:p>
            <a:r>
              <a:rPr lang="en-GB" dirty="0" smtClean="0"/>
              <a:t>All projects are strongly cross-community: </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221486"/>
              </p:ext>
            </p:extLst>
          </p:nvPr>
        </p:nvGraphicFramePr>
        <p:xfrm>
          <a:off x="628648" y="4501662"/>
          <a:ext cx="7886701" cy="1617783"/>
        </p:xfrm>
        <a:graphic>
          <a:graphicData uri="http://schemas.openxmlformats.org/drawingml/2006/table">
            <a:tbl>
              <a:tblPr firstRow="1" firstCol="1" bandRow="1">
                <a:tableStyleId>{5C22544A-7EE6-4342-B048-85BDC9FD1C3A}</a:tableStyleId>
              </a:tblPr>
              <a:tblGrid>
                <a:gridCol w="3044739">
                  <a:extLst>
                    <a:ext uri="{9D8B030D-6E8A-4147-A177-3AD203B41FA5}">
                      <a16:colId xmlns:a16="http://schemas.microsoft.com/office/drawing/2014/main" val="20000"/>
                    </a:ext>
                  </a:extLst>
                </a:gridCol>
                <a:gridCol w="1540088">
                  <a:extLst>
                    <a:ext uri="{9D8B030D-6E8A-4147-A177-3AD203B41FA5}">
                      <a16:colId xmlns:a16="http://schemas.microsoft.com/office/drawing/2014/main" val="20001"/>
                    </a:ext>
                  </a:extLst>
                </a:gridCol>
                <a:gridCol w="1674561">
                  <a:extLst>
                    <a:ext uri="{9D8B030D-6E8A-4147-A177-3AD203B41FA5}">
                      <a16:colId xmlns:a16="http://schemas.microsoft.com/office/drawing/2014/main" val="20002"/>
                    </a:ext>
                  </a:extLst>
                </a:gridCol>
                <a:gridCol w="1627313">
                  <a:extLst>
                    <a:ext uri="{9D8B030D-6E8A-4147-A177-3AD203B41FA5}">
                      <a16:colId xmlns:a16="http://schemas.microsoft.com/office/drawing/2014/main" val="20003"/>
                    </a:ext>
                  </a:extLst>
                </a:gridCol>
              </a:tblGrid>
              <a:tr h="539261">
                <a:tc>
                  <a:txBody>
                    <a:bodyPr/>
                    <a:lstStyle/>
                    <a:p>
                      <a:pPr algn="just">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CNR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PUL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BME/Other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9261">
                <a:tc>
                  <a:txBody>
                    <a:bodyPr/>
                    <a:lstStyle/>
                    <a:p>
                      <a:pPr algn="just">
                        <a:spcAft>
                          <a:spcPts val="0"/>
                        </a:spcAft>
                      </a:pPr>
                      <a:r>
                        <a:rPr lang="en-GB" sz="2000">
                          <a:effectLst/>
                        </a:rPr>
                        <a:t>Actual Population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a:effectLst/>
                        </a:rPr>
                        <a:t>72%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25%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9261">
                <a:tc>
                  <a:txBody>
                    <a:bodyPr/>
                    <a:lstStyle/>
                    <a:p>
                      <a:pPr algn="just">
                        <a:spcAft>
                          <a:spcPts val="0"/>
                        </a:spcAft>
                      </a:pPr>
                      <a:r>
                        <a:rPr lang="en-GB" sz="2000" dirty="0">
                          <a:effectLst/>
                        </a:rPr>
                        <a:t>Peace IV Programme </a:t>
                      </a:r>
                      <a:r>
                        <a:rPr lang="en-GB" sz="2000" dirty="0" smtClean="0">
                          <a:effectLst/>
                        </a:rPr>
                        <a:t>Target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smtClean="0">
                          <a:effectLst/>
                        </a:rPr>
                        <a:t>48%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smtClean="0">
                          <a:effectLst/>
                        </a:rPr>
                        <a:t>48%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smtClean="0">
                          <a:effectLst/>
                        </a:rPr>
                        <a:t>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333" y="1993117"/>
            <a:ext cx="2122017" cy="2114649"/>
          </a:xfrm>
          <a:prstGeom prst="rect">
            <a:avLst/>
          </a:prstGeom>
        </p:spPr>
      </p:pic>
      <p:sp>
        <p:nvSpPr>
          <p:cNvPr id="8" name="TextBox 7"/>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4188031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went into Stage 1 submission June 2016</a:t>
            </a:r>
            <a:endParaRPr lang="en-GB" dirty="0"/>
          </a:p>
        </p:txBody>
      </p:sp>
      <p:sp>
        <p:nvSpPr>
          <p:cNvPr id="4" name="Content Placeholder 6"/>
          <p:cNvSpPr>
            <a:spLocks noGrp="1"/>
          </p:cNvSpPr>
          <p:nvPr>
            <p:ph idx="1"/>
          </p:nvPr>
        </p:nvSpPr>
        <p:spPr>
          <a:xfrm>
            <a:off x="319557" y="2386975"/>
            <a:ext cx="3634257" cy="3018400"/>
          </a:xfrm>
        </p:spPr>
        <p:txBody>
          <a:bodyPr>
            <a:normAutofit fontScale="70000" lnSpcReduction="20000"/>
          </a:bodyPr>
          <a:lstStyle/>
          <a:p>
            <a:pPr marL="355600" indent="-355600" eaLnBrk="0" hangingPunct="0">
              <a:lnSpc>
                <a:spcPct val="150000"/>
              </a:lnSpc>
              <a:spcBef>
                <a:spcPts val="0"/>
              </a:spcBef>
              <a:buClr>
                <a:srgbClr val="0E2B8E"/>
              </a:buClr>
              <a:buFont typeface="Arial"/>
              <a:buChar char="•"/>
              <a:defRPr/>
            </a:pPr>
            <a:r>
              <a:rPr lang="it-IT" kern="0" dirty="0" smtClean="0"/>
              <a:t>Executive Summary</a:t>
            </a:r>
            <a:endParaRPr lang="it-IT" kern="0" dirty="0"/>
          </a:p>
          <a:p>
            <a:pPr marL="355600" indent="-355600" eaLnBrk="0" hangingPunct="0">
              <a:lnSpc>
                <a:spcPct val="150000"/>
              </a:lnSpc>
              <a:spcBef>
                <a:spcPts val="0"/>
              </a:spcBef>
              <a:buClr>
                <a:srgbClr val="0E2B8E"/>
              </a:buClr>
              <a:buFont typeface="Arial"/>
              <a:buChar char="•"/>
              <a:defRPr/>
            </a:pPr>
            <a:r>
              <a:rPr lang="it-IT" kern="0" dirty="0"/>
              <a:t>Strategic </a:t>
            </a:r>
            <a:r>
              <a:rPr lang="it-IT" kern="0" dirty="0" smtClean="0"/>
              <a:t>&amp; Policy Context</a:t>
            </a:r>
            <a:endParaRPr lang="it-IT" kern="0" dirty="0"/>
          </a:p>
          <a:p>
            <a:pPr marL="355600" indent="-355600" eaLnBrk="0" hangingPunct="0">
              <a:lnSpc>
                <a:spcPct val="150000"/>
              </a:lnSpc>
              <a:spcBef>
                <a:spcPts val="0"/>
              </a:spcBef>
              <a:buClr>
                <a:srgbClr val="0E2B8E"/>
              </a:buClr>
              <a:buFont typeface="Arial"/>
              <a:buChar char="•"/>
              <a:defRPr/>
            </a:pPr>
            <a:r>
              <a:rPr lang="it-IT" kern="0" dirty="0"/>
              <a:t>Need </a:t>
            </a:r>
            <a:r>
              <a:rPr lang="it-IT" kern="0" dirty="0" smtClean="0"/>
              <a:t>&amp; Demand </a:t>
            </a:r>
            <a:endParaRPr lang="it-IT" kern="0" dirty="0"/>
          </a:p>
          <a:p>
            <a:pPr marL="355600" indent="-355600" eaLnBrk="0" hangingPunct="0">
              <a:lnSpc>
                <a:spcPct val="150000"/>
              </a:lnSpc>
              <a:spcBef>
                <a:spcPts val="0"/>
              </a:spcBef>
              <a:buClr>
                <a:srgbClr val="0E2B8E"/>
              </a:buClr>
              <a:buFont typeface="Arial"/>
              <a:buChar char="•"/>
              <a:defRPr/>
            </a:pPr>
            <a:r>
              <a:rPr lang="it-IT" kern="0" dirty="0"/>
              <a:t>Options </a:t>
            </a:r>
            <a:r>
              <a:rPr lang="it-IT" kern="0" dirty="0" smtClean="0"/>
              <a:t>Analysis</a:t>
            </a:r>
            <a:endParaRPr lang="it-IT" kern="0" dirty="0"/>
          </a:p>
          <a:p>
            <a:pPr marL="355600" indent="-355600" eaLnBrk="0" hangingPunct="0">
              <a:lnSpc>
                <a:spcPct val="150000"/>
              </a:lnSpc>
              <a:spcBef>
                <a:spcPts val="0"/>
              </a:spcBef>
              <a:buClr>
                <a:srgbClr val="0E2B8E"/>
              </a:buClr>
              <a:buFont typeface="Arial"/>
              <a:buChar char="•"/>
              <a:defRPr/>
            </a:pPr>
            <a:r>
              <a:rPr lang="it-IT" kern="0" dirty="0" smtClean="0"/>
              <a:t>The Action Plan</a:t>
            </a:r>
          </a:p>
          <a:p>
            <a:pPr marL="355600" indent="-355600" eaLnBrk="0" hangingPunct="0">
              <a:lnSpc>
                <a:spcPct val="150000"/>
              </a:lnSpc>
              <a:spcBef>
                <a:spcPts val="0"/>
              </a:spcBef>
              <a:buClr>
                <a:srgbClr val="0E2B8E"/>
              </a:buClr>
              <a:buFont typeface="Arial"/>
              <a:buChar char="•"/>
              <a:defRPr/>
            </a:pPr>
            <a:r>
              <a:rPr lang="it-IT" kern="0" dirty="0" smtClean="0"/>
              <a:t>Budget </a:t>
            </a:r>
            <a:r>
              <a:rPr lang="it-IT" kern="0" dirty="0"/>
              <a:t>&amp; Financial Projections</a:t>
            </a:r>
          </a:p>
          <a:p>
            <a:pPr marL="0" indent="0">
              <a:buNone/>
            </a:pPr>
            <a:endParaRPr lang="en-GB" dirty="0"/>
          </a:p>
        </p:txBody>
      </p:sp>
      <p:sp>
        <p:nvSpPr>
          <p:cNvPr id="5" name="Rectangle 4"/>
          <p:cNvSpPr/>
          <p:nvPr/>
        </p:nvSpPr>
        <p:spPr>
          <a:xfrm>
            <a:off x="4984125" y="2397662"/>
            <a:ext cx="3962928" cy="2862322"/>
          </a:xfrm>
          <a:prstGeom prst="rect">
            <a:avLst/>
          </a:prstGeom>
        </p:spPr>
        <p:txBody>
          <a:bodyPr wrap="square">
            <a:spAutoFit/>
          </a:bodyPr>
          <a:lstStyle/>
          <a:p>
            <a:pPr marL="285750" indent="-285750" eaLnBrk="0" hangingPunct="0">
              <a:lnSpc>
                <a:spcPct val="150000"/>
              </a:lnSpc>
              <a:spcBef>
                <a:spcPts val="0"/>
              </a:spcBef>
              <a:buClr>
                <a:srgbClr val="0E2B8E"/>
              </a:buClr>
              <a:buFont typeface="Arial" panose="020B0604020202020204" pitchFamily="34" charset="0"/>
              <a:buChar char="•"/>
              <a:defRPr/>
            </a:pPr>
            <a:r>
              <a:rPr lang="it-IT" sz="2000" kern="0" dirty="0">
                <a:latin typeface="Arial" panose="020B0604020202020204" pitchFamily="34" charset="0"/>
                <a:cs typeface="Arial" panose="020B0604020202020204" pitchFamily="34" charset="0"/>
              </a:rPr>
              <a:t>Risk Analysis</a:t>
            </a:r>
          </a:p>
          <a:p>
            <a:pPr marL="285750" indent="-285750" eaLnBrk="0" hangingPunct="0">
              <a:lnSpc>
                <a:spcPct val="150000"/>
              </a:lnSpc>
              <a:spcBef>
                <a:spcPts val="0"/>
              </a:spcBef>
              <a:buClr>
                <a:srgbClr val="0E2B8E"/>
              </a:buClr>
              <a:buFont typeface="Arial" panose="020B0604020202020204" pitchFamily="34" charset="0"/>
              <a:buChar char="•"/>
              <a:defRPr/>
            </a:pPr>
            <a:r>
              <a:rPr lang="it-IT" sz="2000" kern="0" dirty="0">
                <a:latin typeface="Arial" panose="020B0604020202020204" pitchFamily="34" charset="0"/>
                <a:cs typeface="Arial" panose="020B0604020202020204" pitchFamily="34" charset="0"/>
              </a:rPr>
              <a:t>Management Arrangements</a:t>
            </a:r>
          </a:p>
          <a:p>
            <a:pPr marL="285750" indent="-285750" eaLnBrk="0" hangingPunct="0">
              <a:lnSpc>
                <a:spcPct val="150000"/>
              </a:lnSpc>
              <a:spcBef>
                <a:spcPts val="0"/>
              </a:spcBef>
              <a:buClr>
                <a:srgbClr val="0E2B8E"/>
              </a:buClr>
              <a:buFont typeface="Arial" panose="020B0604020202020204" pitchFamily="34" charset="0"/>
              <a:buChar char="•"/>
              <a:defRPr/>
            </a:pPr>
            <a:r>
              <a:rPr lang="it-IT" sz="2000" kern="0" dirty="0">
                <a:latin typeface="Arial" panose="020B0604020202020204" pitchFamily="34" charset="0"/>
                <a:cs typeface="Arial" panose="020B0604020202020204" pitchFamily="34" charset="0"/>
              </a:rPr>
              <a:t>Monitoring and Evaluation</a:t>
            </a:r>
          </a:p>
          <a:p>
            <a:pPr marL="285750" indent="-285750" eaLnBrk="0" hangingPunct="0">
              <a:lnSpc>
                <a:spcPct val="150000"/>
              </a:lnSpc>
              <a:spcBef>
                <a:spcPts val="0"/>
              </a:spcBef>
              <a:buClr>
                <a:srgbClr val="0E2B8E"/>
              </a:buClr>
              <a:buFont typeface="Arial" panose="020B0604020202020204" pitchFamily="34" charset="0"/>
              <a:buChar char="•"/>
              <a:defRPr/>
            </a:pPr>
            <a:r>
              <a:rPr lang="it-IT" sz="2000" kern="0" dirty="0">
                <a:latin typeface="Arial" panose="020B0604020202020204" pitchFamily="34" charset="0"/>
                <a:cs typeface="Arial" panose="020B0604020202020204" pitchFamily="34" charset="0"/>
              </a:rPr>
              <a:t>Horizontal Themes</a:t>
            </a:r>
          </a:p>
          <a:p>
            <a:pPr marL="285750" indent="-285750">
              <a:lnSpc>
                <a:spcPct val="150000"/>
              </a:lnSpc>
              <a:buFont typeface="Arial" panose="020B0604020202020204" pitchFamily="34" charset="0"/>
              <a:buChar char="•"/>
            </a:pPr>
            <a:r>
              <a:rPr lang="it-IT" sz="2000" kern="0" dirty="0" smtClean="0">
                <a:latin typeface="Arial" panose="020B0604020202020204" pitchFamily="34" charset="0"/>
                <a:cs typeface="Arial" panose="020B0604020202020204" pitchFamily="34" charset="0"/>
              </a:rPr>
              <a:t>Communications/Marketing </a:t>
            </a:r>
            <a:endParaRPr lang="it-IT" sz="2000" kern="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it-IT" sz="2000" kern="0" dirty="0">
                <a:latin typeface="Arial" panose="020B0604020202020204" pitchFamily="34" charset="0"/>
                <a:cs typeface="Arial" panose="020B0604020202020204" pitchFamily="34" charset="0"/>
              </a:rPr>
              <a:t>Exit Strategy  </a:t>
            </a:r>
          </a:p>
        </p:txBody>
      </p:sp>
      <p:pic>
        <p:nvPicPr>
          <p:cNvPr id="2050" name="Picture 2" descr="Image result for paperwor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28" y="3326498"/>
            <a:ext cx="1602587" cy="1933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954" y="5405375"/>
            <a:ext cx="7736032" cy="1200329"/>
          </a:xfrm>
          <a:prstGeom prst="rect">
            <a:avLst/>
          </a:prstGeom>
          <a:noFill/>
        </p:spPr>
        <p:txBody>
          <a:bodyPr wrap="square" rtlCol="0">
            <a:spAutoFit/>
          </a:bodyPr>
          <a:lstStyle/>
          <a:p>
            <a:r>
              <a:rPr lang="en-GB" dirty="0" smtClean="0"/>
              <a:t>The submission was based on the public consultation from March – June 2016.</a:t>
            </a:r>
          </a:p>
          <a:p>
            <a:r>
              <a:rPr lang="en-US" dirty="0" smtClean="0"/>
              <a:t>Consultation included 42 </a:t>
            </a:r>
            <a:r>
              <a:rPr lang="en-US" dirty="0"/>
              <a:t>sessions including 7 public events, 180 participants, 10 statutory </a:t>
            </a:r>
            <a:r>
              <a:rPr lang="en-US" dirty="0" smtClean="0"/>
              <a:t>agencies and direct written responses submitted.</a:t>
            </a:r>
            <a:endParaRPr lang="en-GB" dirty="0"/>
          </a:p>
          <a:p>
            <a:endParaRPr lang="en-GB" dirty="0"/>
          </a:p>
        </p:txBody>
      </p:sp>
      <p:sp>
        <p:nvSpPr>
          <p:cNvPr id="8" name="TextBox 7"/>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41373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DCSDC </a:t>
            </a:r>
            <a:r>
              <a:rPr lang="en-GB" sz="2800" dirty="0"/>
              <a:t>Consultation and Stage 1 </a:t>
            </a:r>
            <a:r>
              <a:rPr lang="en-GB" sz="2800" dirty="0" smtClean="0"/>
              <a:t>Submission</a:t>
            </a:r>
            <a:endParaRPr lang="en-GB" sz="2800" dirty="0"/>
          </a:p>
        </p:txBody>
      </p:sp>
      <p:sp>
        <p:nvSpPr>
          <p:cNvPr id="3" name="Content Placeholder 2"/>
          <p:cNvSpPr>
            <a:spLocks noGrp="1"/>
          </p:cNvSpPr>
          <p:nvPr>
            <p:ph idx="1"/>
          </p:nvPr>
        </p:nvSpPr>
        <p:spPr>
          <a:xfrm>
            <a:off x="628650" y="1993117"/>
            <a:ext cx="4674870" cy="4183845"/>
          </a:xfrm>
        </p:spPr>
        <p:txBody>
          <a:bodyPr>
            <a:normAutofit fontScale="85000" lnSpcReduction="20000"/>
          </a:bodyPr>
          <a:lstStyle/>
          <a:p>
            <a:pPr marL="0" indent="0">
              <a:buNone/>
            </a:pPr>
            <a:r>
              <a:rPr lang="en-GB" dirty="0" smtClean="0"/>
              <a:t>Local Peace IV Plan is based on:</a:t>
            </a:r>
          </a:p>
          <a:p>
            <a:r>
              <a:rPr lang="en-GB" dirty="0" smtClean="0"/>
              <a:t>Achievements/Learning from Peace III</a:t>
            </a:r>
          </a:p>
          <a:p>
            <a:r>
              <a:rPr lang="en-GB" dirty="0" smtClean="0"/>
              <a:t>Current regional and local strategies and policies</a:t>
            </a:r>
          </a:p>
          <a:p>
            <a:r>
              <a:rPr lang="en-GB" dirty="0" smtClean="0"/>
              <a:t>Community Planning</a:t>
            </a:r>
          </a:p>
          <a:p>
            <a:r>
              <a:rPr lang="en-GB" dirty="0" smtClean="0"/>
              <a:t>Preliminary consultation with statutory, community and voluntary, networks, special interest groups.</a:t>
            </a:r>
          </a:p>
          <a:p>
            <a:r>
              <a:rPr lang="en-GB" dirty="0" smtClean="0"/>
              <a:t>Online consultation and public workshops</a:t>
            </a:r>
          </a:p>
          <a:p>
            <a:r>
              <a:rPr lang="en-GB" dirty="0" smtClean="0"/>
              <a:t>April - June 2016</a:t>
            </a:r>
          </a:p>
          <a:p>
            <a:endParaRPr lang="en-GB" dirty="0"/>
          </a:p>
        </p:txBody>
      </p:sp>
      <p:pic>
        <p:nvPicPr>
          <p:cNvPr id="4" name="Picture 3"/>
          <p:cNvPicPr>
            <a:picLocks noChangeAspect="1"/>
          </p:cNvPicPr>
          <p:nvPr/>
        </p:nvPicPr>
        <p:blipFill>
          <a:blip r:embed="rId2"/>
          <a:stretch>
            <a:fillRect/>
          </a:stretch>
        </p:blipFill>
        <p:spPr>
          <a:xfrm>
            <a:off x="5809957" y="1993117"/>
            <a:ext cx="2705393" cy="3808207"/>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278189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Vision and Strategic Aims</a:t>
            </a:r>
            <a:endParaRPr lang="en-GB" dirty="0"/>
          </a:p>
        </p:txBody>
      </p:sp>
      <p:sp>
        <p:nvSpPr>
          <p:cNvPr id="3" name="Content Placeholder 2"/>
          <p:cNvSpPr>
            <a:spLocks noGrp="1"/>
          </p:cNvSpPr>
          <p:nvPr>
            <p:ph idx="1"/>
          </p:nvPr>
        </p:nvSpPr>
        <p:spPr>
          <a:xfrm>
            <a:off x="628650" y="2228849"/>
            <a:ext cx="5772150" cy="3948113"/>
          </a:xfrm>
        </p:spPr>
        <p:txBody>
          <a:bodyPr>
            <a:normAutofit fontScale="70000" lnSpcReduction="20000"/>
          </a:bodyPr>
          <a:lstStyle/>
          <a:p>
            <a:pPr marL="0" indent="0">
              <a:buNone/>
            </a:pPr>
            <a:r>
              <a:rPr lang="en-GB" b="1" dirty="0"/>
              <a:t>Guiding Vision</a:t>
            </a:r>
          </a:p>
          <a:p>
            <a:pPr marL="0" indent="0">
              <a:buNone/>
            </a:pPr>
            <a:r>
              <a:rPr lang="en-GB" dirty="0"/>
              <a:t>By 2023 Derry and </a:t>
            </a:r>
            <a:r>
              <a:rPr lang="en-GB" dirty="0" err="1"/>
              <a:t>Strabane</a:t>
            </a:r>
            <a:r>
              <a:rPr lang="en-GB" dirty="0"/>
              <a:t> will be a peaceful and shared society where good relations is embedded, our communities inclusive and connected and where all cultures and traditions are respected.</a:t>
            </a:r>
          </a:p>
          <a:p>
            <a:pPr marL="0" indent="0">
              <a:buNone/>
            </a:pPr>
            <a:r>
              <a:rPr lang="en-GB" b="1" dirty="0"/>
              <a:t>Strategic Aims </a:t>
            </a:r>
          </a:p>
          <a:p>
            <a:r>
              <a:rPr lang="en-GB" dirty="0"/>
              <a:t>Supporting and responding to the needs of our children and young people so that they can fully realise their potential and maximise their contribution to a cohesive society.</a:t>
            </a:r>
          </a:p>
          <a:p>
            <a:r>
              <a:rPr lang="en-GB" dirty="0"/>
              <a:t>Making public spaces, across the region, more inclusive, welcoming and connected</a:t>
            </a:r>
          </a:p>
          <a:p>
            <a:r>
              <a:rPr lang="en-GB" dirty="0"/>
              <a:t>Building the capacity within society to deal positively with diversity and difference.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228849"/>
            <a:ext cx="2423516" cy="16176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27" y="4202905"/>
            <a:ext cx="2586862" cy="1782770"/>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642086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1: 6 Indicative Actions under Children and Young People:</a:t>
            </a:r>
            <a:endParaRPr lang="en-GB" dirty="0"/>
          </a:p>
        </p:txBody>
      </p:sp>
      <p:sp>
        <p:nvSpPr>
          <p:cNvPr id="3" name="Content Placeholder 2"/>
          <p:cNvSpPr>
            <a:spLocks noGrp="1"/>
          </p:cNvSpPr>
          <p:nvPr>
            <p:ph idx="1"/>
          </p:nvPr>
        </p:nvSpPr>
        <p:spPr/>
        <p:txBody>
          <a:bodyPr/>
          <a:lstStyle/>
          <a:p>
            <a:r>
              <a:rPr lang="en-GB" dirty="0" smtClean="0"/>
              <a:t>Early Intervention Programmes </a:t>
            </a:r>
          </a:p>
          <a:p>
            <a:pPr marL="0" indent="0">
              <a:buNone/>
            </a:pPr>
            <a:r>
              <a:rPr lang="en-GB" dirty="0" smtClean="0"/>
              <a:t>  (Early Years/Intergenerational)</a:t>
            </a:r>
          </a:p>
          <a:p>
            <a:r>
              <a:rPr lang="en-GB" dirty="0" smtClean="0"/>
              <a:t>Marginalised Youth (Wellbeing)</a:t>
            </a:r>
          </a:p>
          <a:p>
            <a:r>
              <a:rPr lang="en-GB" dirty="0" smtClean="0"/>
              <a:t>Youth Participation and Democracy</a:t>
            </a:r>
          </a:p>
          <a:p>
            <a:r>
              <a:rPr lang="en-GB" dirty="0" smtClean="0"/>
              <a:t>Youth Leaders and Citizenship</a:t>
            </a:r>
          </a:p>
          <a:p>
            <a:r>
              <a:rPr lang="en-GB" dirty="0" smtClean="0"/>
              <a:t>Skills/Learning Pathways for Youth</a:t>
            </a:r>
          </a:p>
          <a:p>
            <a:r>
              <a:rPr lang="en-GB" dirty="0" smtClean="0"/>
              <a:t>Pilot Youth Zone (Research)</a:t>
            </a:r>
            <a:endParaRPr lang="en-GB" dirty="0"/>
          </a:p>
        </p:txBody>
      </p:sp>
      <p:pic>
        <p:nvPicPr>
          <p:cNvPr id="4" name="Picture 3"/>
          <p:cNvPicPr>
            <a:picLocks noChangeAspect="1"/>
          </p:cNvPicPr>
          <p:nvPr/>
        </p:nvPicPr>
        <p:blipFill>
          <a:blip r:embed="rId2"/>
          <a:stretch>
            <a:fillRect/>
          </a:stretch>
        </p:blipFill>
        <p:spPr>
          <a:xfrm>
            <a:off x="6729632" y="1993117"/>
            <a:ext cx="1957418" cy="1657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050" y="4109157"/>
            <a:ext cx="2192474" cy="1461649"/>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784265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1: </a:t>
            </a:r>
            <a:br>
              <a:rPr lang="en-GB" dirty="0" smtClean="0"/>
            </a:br>
            <a:r>
              <a:rPr lang="en-GB" dirty="0" smtClean="0"/>
              <a:t>4 Indicative Actions under Shared Spaces</a:t>
            </a:r>
            <a:endParaRPr lang="en-GB" dirty="0"/>
          </a:p>
        </p:txBody>
      </p:sp>
      <p:sp>
        <p:nvSpPr>
          <p:cNvPr id="3" name="Content Placeholder 2"/>
          <p:cNvSpPr>
            <a:spLocks noGrp="1"/>
          </p:cNvSpPr>
          <p:nvPr>
            <p:ph idx="1"/>
          </p:nvPr>
        </p:nvSpPr>
        <p:spPr>
          <a:xfrm>
            <a:off x="628651" y="2228849"/>
            <a:ext cx="5336052" cy="3948113"/>
          </a:xfrm>
        </p:spPr>
        <p:txBody>
          <a:bodyPr/>
          <a:lstStyle/>
          <a:p>
            <a:r>
              <a:rPr lang="en-GB" dirty="0" smtClean="0"/>
              <a:t>Developing/Enhancing Shared Spaces</a:t>
            </a:r>
          </a:p>
          <a:p>
            <a:r>
              <a:rPr lang="en-GB" dirty="0" smtClean="0"/>
              <a:t>Utilising Natural Connections</a:t>
            </a:r>
          </a:p>
          <a:p>
            <a:r>
              <a:rPr lang="en-GB" dirty="0" smtClean="0"/>
              <a:t>Interface Investment Programme</a:t>
            </a:r>
          </a:p>
          <a:p>
            <a:r>
              <a:rPr lang="en-GB" dirty="0" smtClean="0"/>
              <a:t>Transforming Contested Spaces (finding solutions to sensitive issues/community tensions)</a:t>
            </a:r>
            <a:endParaRPr lang="en-GB" dirty="0"/>
          </a:p>
        </p:txBody>
      </p:sp>
      <p:pic>
        <p:nvPicPr>
          <p:cNvPr id="4" name="Picture 3"/>
          <p:cNvPicPr>
            <a:picLocks noChangeAspect="1"/>
          </p:cNvPicPr>
          <p:nvPr/>
        </p:nvPicPr>
        <p:blipFill>
          <a:blip r:embed="rId2"/>
          <a:stretch>
            <a:fillRect/>
          </a:stretch>
        </p:blipFill>
        <p:spPr>
          <a:xfrm>
            <a:off x="6572724" y="1993117"/>
            <a:ext cx="1886417" cy="16998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491" y="3692964"/>
            <a:ext cx="1526881" cy="2131255"/>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72161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1: 7 Indicative Actions under Building Positive Relations</a:t>
            </a:r>
            <a:endParaRPr lang="en-GB" dirty="0"/>
          </a:p>
        </p:txBody>
      </p:sp>
      <p:sp>
        <p:nvSpPr>
          <p:cNvPr id="3" name="Content Placeholder 2"/>
          <p:cNvSpPr>
            <a:spLocks noGrp="1"/>
          </p:cNvSpPr>
          <p:nvPr>
            <p:ph idx="1"/>
          </p:nvPr>
        </p:nvSpPr>
        <p:spPr>
          <a:xfrm>
            <a:off x="628650" y="2228849"/>
            <a:ext cx="6489602" cy="3948113"/>
          </a:xfrm>
        </p:spPr>
        <p:txBody>
          <a:bodyPr>
            <a:normAutofit lnSpcReduction="10000"/>
          </a:bodyPr>
          <a:lstStyle/>
          <a:p>
            <a:r>
              <a:rPr lang="en-GB" dirty="0" smtClean="0"/>
              <a:t>‘One Community’ Programme</a:t>
            </a:r>
          </a:p>
          <a:p>
            <a:r>
              <a:rPr lang="en-GB" dirty="0" smtClean="0"/>
              <a:t>Exploring Identity through heritage, culture, history</a:t>
            </a:r>
          </a:p>
          <a:p>
            <a:r>
              <a:rPr lang="en-GB" dirty="0" smtClean="0"/>
              <a:t>Decade of Commemorations</a:t>
            </a:r>
          </a:p>
          <a:p>
            <a:r>
              <a:rPr lang="en-GB" dirty="0" smtClean="0"/>
              <a:t>Unheard Voices</a:t>
            </a:r>
          </a:p>
          <a:p>
            <a:r>
              <a:rPr lang="en-GB" dirty="0" smtClean="0"/>
              <a:t>Patriarchy in post-conflict society</a:t>
            </a:r>
          </a:p>
          <a:p>
            <a:r>
              <a:rPr lang="en-GB" dirty="0" smtClean="0"/>
              <a:t>Cohesive Neighbourhoods – BME, LGBT, minorities.</a:t>
            </a:r>
          </a:p>
          <a:p>
            <a:r>
              <a:rPr lang="en-GB" dirty="0" smtClean="0"/>
              <a:t>Leadership Co-operation Programme</a:t>
            </a:r>
            <a:endParaRPr lang="en-GB" dirty="0"/>
          </a:p>
        </p:txBody>
      </p:sp>
      <p:pic>
        <p:nvPicPr>
          <p:cNvPr id="4" name="Picture 3"/>
          <p:cNvPicPr>
            <a:picLocks noChangeAspect="1"/>
          </p:cNvPicPr>
          <p:nvPr/>
        </p:nvPicPr>
        <p:blipFill>
          <a:blip r:embed="rId2"/>
          <a:stretch>
            <a:fillRect/>
          </a:stretch>
        </p:blipFill>
        <p:spPr>
          <a:xfrm>
            <a:off x="6895933" y="1993117"/>
            <a:ext cx="1801177" cy="16626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89081" y="3932601"/>
            <a:ext cx="2214880" cy="1661160"/>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160886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‘Top four FAQ’s’</a:t>
            </a:r>
            <a:endParaRPr lang="en-GB" dirty="0"/>
          </a:p>
        </p:txBody>
      </p:sp>
      <p:pic>
        <p:nvPicPr>
          <p:cNvPr id="4100" name="Picture 4" descr="Image result for my ques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036" y="1876414"/>
            <a:ext cx="3210444" cy="427447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56823" y="1876414"/>
            <a:ext cx="2498501" cy="1147975"/>
          </a:xfrm>
          <a:prstGeom prst="wedgeRoundRectCallout">
            <a:avLst>
              <a:gd name="adj1" fmla="val 102280"/>
              <a:gd name="adj2" fmla="val 2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What’s in the peace programme?</a:t>
            </a:r>
            <a:endParaRPr lang="en-GB" sz="2400" dirty="0"/>
          </a:p>
        </p:txBody>
      </p:sp>
      <p:sp>
        <p:nvSpPr>
          <p:cNvPr id="8" name="Rounded Rectangular Callout 7"/>
          <p:cNvSpPr/>
          <p:nvPr/>
        </p:nvSpPr>
        <p:spPr>
          <a:xfrm>
            <a:off x="3052293" y="2996486"/>
            <a:ext cx="2389030" cy="1302912"/>
          </a:xfrm>
          <a:prstGeom prst="wedgeRoundRectCallout">
            <a:avLst>
              <a:gd name="adj1" fmla="val 74797"/>
              <a:gd name="adj2" fmla="val 93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When is the money coming?</a:t>
            </a:r>
            <a:endParaRPr lang="en-GB" sz="2400" dirty="0"/>
          </a:p>
        </p:txBody>
      </p:sp>
      <p:sp>
        <p:nvSpPr>
          <p:cNvPr id="9" name="Rounded Rectangular Callout 8"/>
          <p:cNvSpPr/>
          <p:nvPr/>
        </p:nvSpPr>
        <p:spPr>
          <a:xfrm>
            <a:off x="1529366" y="5028880"/>
            <a:ext cx="2646608" cy="1122012"/>
          </a:xfrm>
          <a:prstGeom prst="wedgeRoundRectCallout">
            <a:avLst>
              <a:gd name="adj1" fmla="val 104988"/>
              <a:gd name="adj2" fmla="val -46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about Brexit?</a:t>
            </a:r>
            <a:endParaRPr lang="en-GB" sz="2400" dirty="0"/>
          </a:p>
        </p:txBody>
      </p:sp>
      <p:sp>
        <p:nvSpPr>
          <p:cNvPr id="10" name="Rounded Rectangular Callout 9"/>
          <p:cNvSpPr/>
          <p:nvPr/>
        </p:nvSpPr>
        <p:spPr>
          <a:xfrm>
            <a:off x="354169" y="3770487"/>
            <a:ext cx="2498501" cy="1113630"/>
          </a:xfrm>
          <a:prstGeom prst="wedgeRoundRectCallout">
            <a:avLst>
              <a:gd name="adj1" fmla="val 102280"/>
              <a:gd name="adj2" fmla="val 2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What’s in it for me/</a:t>
            </a:r>
          </a:p>
          <a:p>
            <a:pPr algn="ctr"/>
            <a:r>
              <a:rPr lang="en-GB" sz="2400" dirty="0" smtClean="0"/>
              <a:t>my group?</a:t>
            </a:r>
            <a:endParaRPr lang="en-GB" sz="2400" dirty="0"/>
          </a:p>
        </p:txBody>
      </p:sp>
      <p:sp>
        <p:nvSpPr>
          <p:cNvPr id="11" name="TextBox 10"/>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425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Assessing the impact</a:t>
            </a:r>
            <a:endParaRPr lang="en-GB" dirty="0"/>
          </a:p>
        </p:txBody>
      </p:sp>
      <p:sp>
        <p:nvSpPr>
          <p:cNvPr id="3" name="Content Placeholder 2"/>
          <p:cNvSpPr>
            <a:spLocks noGrp="1"/>
          </p:cNvSpPr>
          <p:nvPr>
            <p:ph idx="1"/>
          </p:nvPr>
        </p:nvSpPr>
        <p:spPr>
          <a:xfrm>
            <a:off x="628649" y="2228849"/>
            <a:ext cx="5856557" cy="3948113"/>
          </a:xfrm>
        </p:spPr>
        <p:txBody>
          <a:bodyPr>
            <a:noAutofit/>
          </a:bodyPr>
          <a:lstStyle/>
          <a:p>
            <a:r>
              <a:rPr lang="en-GB" sz="1600" b="1" dirty="0" smtClean="0"/>
              <a:t>Results set at government level under each priority.</a:t>
            </a:r>
          </a:p>
          <a:p>
            <a:r>
              <a:rPr lang="en-GB" sz="1600" b="1" dirty="0" smtClean="0"/>
              <a:t>Assessed through NI Life and Times Survey</a:t>
            </a:r>
          </a:p>
          <a:p>
            <a:r>
              <a:rPr lang="en-GB" sz="1600" dirty="0" smtClean="0">
                <a:latin typeface="GothamBook"/>
              </a:rPr>
              <a:t>Locally developed </a:t>
            </a:r>
            <a:r>
              <a:rPr lang="en-GB" sz="1600" dirty="0">
                <a:latin typeface="GothamBook"/>
              </a:rPr>
              <a:t>monitoring and </a:t>
            </a:r>
            <a:r>
              <a:rPr lang="en-GB" sz="1600" dirty="0" smtClean="0">
                <a:latin typeface="GothamBook"/>
              </a:rPr>
              <a:t>evaluation framework required measuring DCSDC </a:t>
            </a:r>
            <a:r>
              <a:rPr lang="en-GB" sz="1600" dirty="0">
                <a:latin typeface="GothamBook"/>
              </a:rPr>
              <a:t>PEACE Plan </a:t>
            </a:r>
            <a:r>
              <a:rPr lang="en-GB" sz="1600" dirty="0" smtClean="0">
                <a:latin typeface="GothamBook"/>
              </a:rPr>
              <a:t>objectives and </a:t>
            </a:r>
            <a:r>
              <a:rPr lang="en-GB" sz="1600" dirty="0">
                <a:latin typeface="GothamBook"/>
              </a:rPr>
              <a:t>SEUPB programme specific </a:t>
            </a:r>
            <a:r>
              <a:rPr lang="en-GB" sz="1600" dirty="0" smtClean="0">
                <a:latin typeface="GothamBook"/>
              </a:rPr>
              <a:t>results.</a:t>
            </a:r>
            <a:endParaRPr lang="en-GB" sz="1600" dirty="0">
              <a:latin typeface="GothamBook"/>
            </a:endParaRPr>
          </a:p>
          <a:p>
            <a:pPr marL="285750" indent="-285750"/>
            <a:r>
              <a:rPr lang="en-GB" sz="1600" dirty="0">
                <a:latin typeface="GothamBook"/>
              </a:rPr>
              <a:t>Also contribute to Community Plan.</a:t>
            </a:r>
          </a:p>
          <a:p>
            <a:pPr marL="285750" indent="-285750"/>
            <a:r>
              <a:rPr lang="en-GB" sz="1600" dirty="0" smtClean="0">
                <a:latin typeface="GothamBook"/>
              </a:rPr>
              <a:t>To assess levels </a:t>
            </a:r>
            <a:r>
              <a:rPr lang="en-GB" sz="1600" dirty="0">
                <a:latin typeface="GothamBook"/>
              </a:rPr>
              <a:t>of engagement</a:t>
            </a:r>
            <a:r>
              <a:rPr lang="en-GB" sz="1600" dirty="0" smtClean="0">
                <a:latin typeface="GothamBook"/>
              </a:rPr>
              <a:t>, participation, collaboration, </a:t>
            </a:r>
            <a:r>
              <a:rPr lang="en-GB" sz="1600" dirty="0">
                <a:latin typeface="GothamBook"/>
              </a:rPr>
              <a:t>impact on </a:t>
            </a:r>
            <a:r>
              <a:rPr lang="en-GB" sz="1600" dirty="0" smtClean="0">
                <a:latin typeface="GothamBook"/>
              </a:rPr>
              <a:t>individuals. </a:t>
            </a:r>
            <a:r>
              <a:rPr lang="en-GB" sz="1600" dirty="0" err="1" smtClean="0">
                <a:latin typeface="GothamBook"/>
              </a:rPr>
              <a:t>Eg</a:t>
            </a:r>
            <a:r>
              <a:rPr lang="en-GB" sz="1600" dirty="0" smtClean="0">
                <a:latin typeface="GothamBook"/>
              </a:rPr>
              <a:t>. </a:t>
            </a:r>
            <a:r>
              <a:rPr lang="en-GB" sz="1600" dirty="0">
                <a:latin typeface="GothamBook"/>
              </a:rPr>
              <a:t>Connection with shared civic spaces; confidence in accessing diverse services/locations; increased sense of belonging;</a:t>
            </a:r>
          </a:p>
          <a:p>
            <a:r>
              <a:rPr lang="en-GB" sz="1600" dirty="0" smtClean="0">
                <a:latin typeface="GothamBook"/>
              </a:rPr>
              <a:t>To assess </a:t>
            </a:r>
            <a:r>
              <a:rPr lang="en-GB" sz="1600" dirty="0">
                <a:latin typeface="GothamBook"/>
              </a:rPr>
              <a:t>change in </a:t>
            </a:r>
            <a:r>
              <a:rPr lang="en-GB" sz="1600" dirty="0" smtClean="0">
                <a:latin typeface="GothamBook"/>
              </a:rPr>
              <a:t>knowledge </a:t>
            </a:r>
            <a:r>
              <a:rPr lang="en-GB" sz="1600" dirty="0">
                <a:latin typeface="GothamBook"/>
              </a:rPr>
              <a:t>and skills; attitudes and </a:t>
            </a:r>
            <a:r>
              <a:rPr lang="en-GB" sz="1600" dirty="0" smtClean="0">
                <a:latin typeface="GothamBook"/>
              </a:rPr>
              <a:t>behaviour. </a:t>
            </a:r>
            <a:r>
              <a:rPr lang="en-GB" sz="1600" dirty="0" err="1" smtClean="0">
                <a:latin typeface="GothamBook"/>
              </a:rPr>
              <a:t>Eg</a:t>
            </a:r>
            <a:r>
              <a:rPr lang="en-GB" sz="1600" dirty="0" smtClean="0">
                <a:latin typeface="GothamBook"/>
              </a:rPr>
              <a:t>. </a:t>
            </a:r>
            <a:r>
              <a:rPr lang="en-GB" sz="1600" dirty="0">
                <a:latin typeface="GothamBook"/>
              </a:rPr>
              <a:t>Increased awareness/respect for diversity; knowledge of rights and responsibilities</a:t>
            </a:r>
            <a:r>
              <a:rPr lang="en-GB" sz="1600" dirty="0" smtClean="0">
                <a:latin typeface="GothamBook"/>
              </a:rPr>
              <a:t>;</a:t>
            </a:r>
            <a:r>
              <a:rPr lang="en-GB" sz="1600" dirty="0">
                <a:latin typeface="GothamBook"/>
              </a:rPr>
              <a:t> enhanced employability.</a:t>
            </a:r>
            <a:endParaRPr lang="en-GB" sz="1600" dirty="0" smtClean="0">
              <a:latin typeface="GothamBook"/>
            </a:endParaRPr>
          </a:p>
          <a:p>
            <a:pPr marL="0" indent="0">
              <a:buNone/>
            </a:pPr>
            <a:endParaRPr lang="en-GB" sz="1600" b="1" dirty="0" smtClean="0"/>
          </a:p>
        </p:txBody>
      </p:sp>
      <p:sp>
        <p:nvSpPr>
          <p:cNvPr id="4" name="Rectangle 3"/>
          <p:cNvSpPr/>
          <p:nvPr/>
        </p:nvSpPr>
        <p:spPr>
          <a:xfrm>
            <a:off x="2285999" y="-2034034"/>
            <a:ext cx="6618849" cy="677108"/>
          </a:xfrm>
          <a:prstGeom prst="rect">
            <a:avLst/>
          </a:prstGeom>
        </p:spPr>
        <p:txBody>
          <a:bodyPr wrap="square">
            <a:spAutoFit/>
          </a:bodyPr>
          <a:lstStyle/>
          <a:p>
            <a:r>
              <a:rPr lang="en-GB" sz="2000" b="1" dirty="0">
                <a:latin typeface="GothamBold"/>
              </a:rPr>
              <a:t>Monitoring and Evaluation Framework</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054" y="4048160"/>
            <a:ext cx="2658794" cy="17725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4" y="2305085"/>
            <a:ext cx="2619375" cy="1743075"/>
          </a:xfrm>
          <a:prstGeom prst="rect">
            <a:avLst/>
          </a:prstGeom>
        </p:spPr>
      </p:pic>
      <p:sp>
        <p:nvSpPr>
          <p:cNvPr id="7" name="TextBox 6"/>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95438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and Young People - results</a:t>
            </a:r>
            <a:endParaRPr lang="en-GB" dirty="0"/>
          </a:p>
        </p:txBody>
      </p:sp>
      <p:sp>
        <p:nvSpPr>
          <p:cNvPr id="3" name="Content Placeholder 2"/>
          <p:cNvSpPr>
            <a:spLocks noGrp="1"/>
          </p:cNvSpPr>
          <p:nvPr>
            <p:ph idx="1"/>
          </p:nvPr>
        </p:nvSpPr>
        <p:spPr>
          <a:xfrm>
            <a:off x="628650" y="2228849"/>
            <a:ext cx="5561135" cy="3948113"/>
          </a:xfrm>
        </p:spPr>
        <p:txBody>
          <a:bodyPr>
            <a:normAutofit fontScale="77500" lnSpcReduction="20000"/>
          </a:bodyPr>
          <a:lstStyle/>
          <a:p>
            <a:r>
              <a:rPr lang="en-GB" dirty="0" smtClean="0"/>
              <a:t>An </a:t>
            </a:r>
            <a:r>
              <a:rPr lang="en-GB" dirty="0"/>
              <a:t>increase in the percentage of 16 year </a:t>
            </a:r>
            <a:r>
              <a:rPr lang="en-GB" dirty="0" smtClean="0"/>
              <a:t>olds who </a:t>
            </a:r>
            <a:r>
              <a:rPr lang="en-GB" dirty="0"/>
              <a:t>socialize or play sport with people </a:t>
            </a:r>
            <a:r>
              <a:rPr lang="en-GB" dirty="0" smtClean="0"/>
              <a:t>from a </a:t>
            </a:r>
            <a:r>
              <a:rPr lang="en-GB" dirty="0"/>
              <a:t>different religious community ‘very often</a:t>
            </a:r>
            <a:r>
              <a:rPr lang="en-GB" dirty="0" smtClean="0"/>
              <a:t>’ from </a:t>
            </a:r>
            <a:r>
              <a:rPr lang="en-GB" dirty="0"/>
              <a:t>43% to 50%, ‘sometimes’ from 24</a:t>
            </a:r>
            <a:r>
              <a:rPr lang="en-GB" dirty="0" smtClean="0"/>
              <a:t>% to </a:t>
            </a:r>
            <a:r>
              <a:rPr lang="en-GB" dirty="0"/>
              <a:t>28%.</a:t>
            </a:r>
          </a:p>
          <a:p>
            <a:r>
              <a:rPr lang="en-GB" dirty="0" smtClean="0"/>
              <a:t>An </a:t>
            </a:r>
            <a:r>
              <a:rPr lang="en-GB" dirty="0"/>
              <a:t>increase in the percentage of 16 year </a:t>
            </a:r>
            <a:r>
              <a:rPr lang="en-GB" dirty="0" smtClean="0"/>
              <a:t>olds who </a:t>
            </a:r>
            <a:r>
              <a:rPr lang="en-GB" dirty="0"/>
              <a:t>think relations </a:t>
            </a:r>
            <a:r>
              <a:rPr lang="en-GB" dirty="0" smtClean="0"/>
              <a:t>between Protestants </a:t>
            </a:r>
            <a:r>
              <a:rPr lang="en-GB" dirty="0"/>
              <a:t>and Catholics are better </a:t>
            </a:r>
            <a:r>
              <a:rPr lang="en-GB" dirty="0" smtClean="0"/>
              <a:t>than they </a:t>
            </a:r>
            <a:r>
              <a:rPr lang="en-GB" dirty="0"/>
              <a:t>were five years ago from 45% to 50%.</a:t>
            </a:r>
          </a:p>
          <a:p>
            <a:r>
              <a:rPr lang="en-GB" dirty="0" smtClean="0"/>
              <a:t>An </a:t>
            </a:r>
            <a:r>
              <a:rPr lang="en-GB" dirty="0"/>
              <a:t>increase in the percentage of 16 </a:t>
            </a:r>
            <a:r>
              <a:rPr lang="en-GB" dirty="0" smtClean="0"/>
              <a:t>year olds </a:t>
            </a:r>
            <a:r>
              <a:rPr lang="en-GB" dirty="0"/>
              <a:t>who think relations </a:t>
            </a:r>
            <a:r>
              <a:rPr lang="en-GB" dirty="0" smtClean="0"/>
              <a:t>between Protestants </a:t>
            </a:r>
            <a:r>
              <a:rPr lang="en-GB" dirty="0"/>
              <a:t>and Catholics will be better </a:t>
            </a:r>
            <a:r>
              <a:rPr lang="en-GB" dirty="0" smtClean="0"/>
              <a:t>in five </a:t>
            </a:r>
            <a:r>
              <a:rPr lang="en-GB" dirty="0"/>
              <a:t>years’ time from 38% to 45%.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92" y="1993117"/>
            <a:ext cx="2544757" cy="17940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92" y="3977280"/>
            <a:ext cx="2544757" cy="1836042"/>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64208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Shared spaces and </a:t>
            </a:r>
            <a:r>
              <a:rPr lang="en-GB" dirty="0" smtClean="0"/>
              <a:t>services - results</a:t>
            </a:r>
            <a:r>
              <a:rPr lang="en-GB" dirty="0"/>
              <a:t/>
            </a:r>
            <a:br>
              <a:rPr lang="en-GB" dirty="0"/>
            </a:br>
            <a:endParaRPr lang="en-GB" dirty="0"/>
          </a:p>
        </p:txBody>
      </p:sp>
      <p:sp>
        <p:nvSpPr>
          <p:cNvPr id="3" name="Content Placeholder 2"/>
          <p:cNvSpPr>
            <a:spLocks noGrp="1"/>
          </p:cNvSpPr>
          <p:nvPr>
            <p:ph idx="1"/>
          </p:nvPr>
        </p:nvSpPr>
        <p:spPr>
          <a:xfrm>
            <a:off x="628650" y="2228849"/>
            <a:ext cx="5701812" cy="3948113"/>
          </a:xfrm>
        </p:spPr>
        <p:txBody>
          <a:bodyPr>
            <a:normAutofit fontScale="85000" lnSpcReduction="10000"/>
          </a:bodyPr>
          <a:lstStyle/>
          <a:p>
            <a:r>
              <a:rPr lang="en-GB" dirty="0" smtClean="0"/>
              <a:t>The </a:t>
            </a:r>
            <a:r>
              <a:rPr lang="en-GB" dirty="0"/>
              <a:t>percentage of people </a:t>
            </a:r>
            <a:r>
              <a:rPr lang="en-GB" dirty="0" smtClean="0"/>
              <a:t>who would </a:t>
            </a:r>
            <a:r>
              <a:rPr lang="en-GB" dirty="0"/>
              <a:t>define the </a:t>
            </a:r>
            <a:r>
              <a:rPr lang="en-GB" dirty="0" smtClean="0"/>
              <a:t>neighbourhood where </a:t>
            </a:r>
            <a:r>
              <a:rPr lang="en-GB" dirty="0"/>
              <a:t>they live as neutral; </a:t>
            </a:r>
            <a:r>
              <a:rPr lang="en-GB" dirty="0" smtClean="0"/>
              <a:t>from 64</a:t>
            </a:r>
            <a:r>
              <a:rPr lang="en-GB" dirty="0"/>
              <a:t>% always or most of </a:t>
            </a:r>
            <a:r>
              <a:rPr lang="en-GB" dirty="0" smtClean="0"/>
              <a:t>the time </a:t>
            </a:r>
            <a:r>
              <a:rPr lang="en-GB" dirty="0"/>
              <a:t>to 68%, and from 22</a:t>
            </a:r>
            <a:r>
              <a:rPr lang="en-GB" dirty="0" smtClean="0"/>
              <a:t>% sometimes </a:t>
            </a:r>
            <a:r>
              <a:rPr lang="en-GB" dirty="0"/>
              <a:t>to 26%.</a:t>
            </a:r>
          </a:p>
          <a:p>
            <a:r>
              <a:rPr lang="en-GB" dirty="0" smtClean="0"/>
              <a:t>The </a:t>
            </a:r>
            <a:r>
              <a:rPr lang="en-GB" dirty="0"/>
              <a:t>percentage of </a:t>
            </a:r>
            <a:r>
              <a:rPr lang="en-GB" dirty="0" smtClean="0"/>
              <a:t>people who </a:t>
            </a:r>
            <a:r>
              <a:rPr lang="en-GB" dirty="0"/>
              <a:t>would prefer to live in </a:t>
            </a:r>
            <a:r>
              <a:rPr lang="en-GB" dirty="0" smtClean="0"/>
              <a:t>a neighbourhood </a:t>
            </a:r>
            <a:r>
              <a:rPr lang="en-GB" dirty="0"/>
              <a:t>with people </a:t>
            </a:r>
            <a:r>
              <a:rPr lang="en-GB" dirty="0" smtClean="0"/>
              <a:t>of only </a:t>
            </a:r>
            <a:r>
              <a:rPr lang="en-GB" dirty="0"/>
              <a:t>their own religion; </a:t>
            </a:r>
            <a:r>
              <a:rPr lang="en-GB" dirty="0" smtClean="0"/>
              <a:t>from 20</a:t>
            </a:r>
            <a:r>
              <a:rPr lang="en-GB" dirty="0"/>
              <a:t>% to 16%.</a:t>
            </a:r>
          </a:p>
          <a:p>
            <a:r>
              <a:rPr lang="en-GB" dirty="0" smtClean="0"/>
              <a:t>The </a:t>
            </a:r>
            <a:r>
              <a:rPr lang="en-GB" dirty="0"/>
              <a:t>percentage of </a:t>
            </a:r>
            <a:r>
              <a:rPr lang="en-GB" dirty="0" smtClean="0"/>
              <a:t>people who </a:t>
            </a:r>
            <a:r>
              <a:rPr lang="en-GB" dirty="0"/>
              <a:t>prefer to live in a </a:t>
            </a:r>
            <a:r>
              <a:rPr lang="en-GB" dirty="0" smtClean="0"/>
              <a:t>mixed religion </a:t>
            </a:r>
            <a:r>
              <a:rPr lang="en-GB" dirty="0"/>
              <a:t>environment; </a:t>
            </a:r>
            <a:r>
              <a:rPr lang="en-GB" dirty="0" smtClean="0"/>
              <a:t>from 71</a:t>
            </a:r>
            <a:r>
              <a:rPr lang="en-GB" dirty="0"/>
              <a:t>% to 75%.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462" y="4202905"/>
            <a:ext cx="2494985" cy="16633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462" y="2228849"/>
            <a:ext cx="2472397" cy="1651012"/>
          </a:xfrm>
          <a:prstGeom prst="rect">
            <a:avLst/>
          </a:prstGeom>
        </p:spPr>
      </p:pic>
      <p:sp>
        <p:nvSpPr>
          <p:cNvPr id="7" name="TextBox 6"/>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549060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Positive Relations - Results</a:t>
            </a:r>
            <a:endParaRPr lang="en-GB" dirty="0"/>
          </a:p>
        </p:txBody>
      </p:sp>
      <p:sp>
        <p:nvSpPr>
          <p:cNvPr id="3" name="Content Placeholder 2"/>
          <p:cNvSpPr>
            <a:spLocks noGrp="1"/>
          </p:cNvSpPr>
          <p:nvPr>
            <p:ph idx="1"/>
          </p:nvPr>
        </p:nvSpPr>
        <p:spPr>
          <a:xfrm>
            <a:off x="628651" y="2228849"/>
            <a:ext cx="5026562" cy="3705493"/>
          </a:xfrm>
        </p:spPr>
        <p:txBody>
          <a:bodyPr>
            <a:normAutofit fontScale="77500" lnSpcReduction="20000"/>
          </a:bodyPr>
          <a:lstStyle/>
          <a:p>
            <a:r>
              <a:rPr lang="en-GB" dirty="0" smtClean="0"/>
              <a:t>An </a:t>
            </a:r>
            <a:r>
              <a:rPr lang="en-GB" dirty="0"/>
              <a:t>increase in the percentage of </a:t>
            </a:r>
            <a:r>
              <a:rPr lang="en-GB" dirty="0" smtClean="0"/>
              <a:t>people who </a:t>
            </a:r>
            <a:r>
              <a:rPr lang="en-GB" dirty="0"/>
              <a:t>think relations between Protestants </a:t>
            </a:r>
            <a:r>
              <a:rPr lang="en-GB" dirty="0" smtClean="0"/>
              <a:t>and Catholics </a:t>
            </a:r>
            <a:r>
              <a:rPr lang="en-GB" dirty="0"/>
              <a:t>are better than they were five </a:t>
            </a:r>
            <a:r>
              <a:rPr lang="en-GB" dirty="0" smtClean="0"/>
              <a:t>years ago </a:t>
            </a:r>
            <a:r>
              <a:rPr lang="en-GB" dirty="0"/>
              <a:t>from 45% to 52%.</a:t>
            </a:r>
          </a:p>
          <a:p>
            <a:r>
              <a:rPr lang="en-GB" dirty="0" smtClean="0"/>
              <a:t>An </a:t>
            </a:r>
            <a:r>
              <a:rPr lang="en-GB" dirty="0"/>
              <a:t>increase in the percentage of </a:t>
            </a:r>
            <a:r>
              <a:rPr lang="en-GB" dirty="0" smtClean="0"/>
              <a:t>people who </a:t>
            </a:r>
            <a:r>
              <a:rPr lang="en-GB" dirty="0"/>
              <a:t>think relations between Protestants </a:t>
            </a:r>
            <a:r>
              <a:rPr lang="en-GB" dirty="0" smtClean="0"/>
              <a:t>and Catholics </a:t>
            </a:r>
            <a:r>
              <a:rPr lang="en-GB" dirty="0"/>
              <a:t>will be better in five years’ time </a:t>
            </a:r>
            <a:r>
              <a:rPr lang="en-GB" dirty="0" smtClean="0"/>
              <a:t>from 40</a:t>
            </a:r>
            <a:r>
              <a:rPr lang="en-GB" dirty="0"/>
              <a:t>% to 48%.</a:t>
            </a:r>
          </a:p>
          <a:p>
            <a:r>
              <a:rPr lang="en-GB" dirty="0" smtClean="0"/>
              <a:t>An </a:t>
            </a:r>
            <a:r>
              <a:rPr lang="en-GB" dirty="0"/>
              <a:t>increase in the percentage of people </a:t>
            </a:r>
            <a:r>
              <a:rPr lang="en-GB" dirty="0" smtClean="0"/>
              <a:t>who know </a:t>
            </a:r>
            <a:r>
              <a:rPr lang="en-GB" dirty="0"/>
              <a:t>quite a bit about the culture of </a:t>
            </a:r>
            <a:r>
              <a:rPr lang="en-GB" dirty="0" smtClean="0"/>
              <a:t>some minority </a:t>
            </a:r>
            <a:r>
              <a:rPr lang="en-GB" dirty="0"/>
              <a:t>ethnic communities from 30% to 38%.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295" y="2116307"/>
            <a:ext cx="2617764" cy="19633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295" y="4243142"/>
            <a:ext cx="2586922" cy="1691200"/>
          </a:xfrm>
          <a:prstGeom prst="rect">
            <a:avLst/>
          </a:prstGeom>
        </p:spPr>
      </p:pic>
      <p:sp>
        <p:nvSpPr>
          <p:cNvPr id="7" name="TextBox 6"/>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024850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DCSDC </a:t>
            </a:r>
            <a:r>
              <a:rPr lang="en-GB" sz="3100" dirty="0"/>
              <a:t>Development and Stage 2 Submission</a:t>
            </a:r>
            <a:r>
              <a:rPr lang="en-GB" sz="2400" dirty="0"/>
              <a:t/>
            </a:r>
            <a:br>
              <a:rPr lang="en-GB" sz="2400" dirty="0"/>
            </a:br>
            <a:endParaRPr lang="en-GB" sz="2400" dirty="0"/>
          </a:p>
        </p:txBody>
      </p:sp>
      <p:sp>
        <p:nvSpPr>
          <p:cNvPr id="3" name="Content Placeholder 2"/>
          <p:cNvSpPr>
            <a:spLocks noGrp="1"/>
          </p:cNvSpPr>
          <p:nvPr>
            <p:ph idx="1"/>
          </p:nvPr>
        </p:nvSpPr>
        <p:spPr>
          <a:xfrm>
            <a:off x="403567" y="2228849"/>
            <a:ext cx="4843682" cy="3948113"/>
          </a:xfrm>
        </p:spPr>
        <p:txBody>
          <a:bodyPr>
            <a:normAutofit fontScale="70000" lnSpcReduction="20000"/>
          </a:bodyPr>
          <a:lstStyle/>
          <a:p>
            <a:r>
              <a:rPr lang="en-GB" dirty="0" smtClean="0"/>
              <a:t>SEUPB Positive Feedback Stage 1</a:t>
            </a:r>
          </a:p>
          <a:p>
            <a:r>
              <a:rPr lang="en-GB" dirty="0" smtClean="0"/>
              <a:t>July – September 2016</a:t>
            </a:r>
          </a:p>
          <a:p>
            <a:r>
              <a:rPr lang="en-GB" dirty="0" smtClean="0"/>
              <a:t>Developing detail on 17 Indicative Actions</a:t>
            </a:r>
          </a:p>
          <a:p>
            <a:r>
              <a:rPr lang="en-GB" dirty="0" smtClean="0"/>
              <a:t>Phased approach due to Brexit (This was later changed and the original full timescale confirmed).</a:t>
            </a:r>
          </a:p>
          <a:p>
            <a:r>
              <a:rPr lang="en-GB" dirty="0" smtClean="0"/>
              <a:t>Completion of Business Plan and </a:t>
            </a:r>
            <a:r>
              <a:rPr lang="en-GB" dirty="0" err="1" smtClean="0"/>
              <a:t>workplans</a:t>
            </a:r>
            <a:endParaRPr lang="en-GB" dirty="0" smtClean="0"/>
          </a:p>
          <a:p>
            <a:r>
              <a:rPr lang="en-GB" dirty="0" smtClean="0"/>
              <a:t>Meetings key stakeholders and officers</a:t>
            </a:r>
          </a:p>
          <a:p>
            <a:r>
              <a:rPr lang="en-GB" dirty="0" smtClean="0"/>
              <a:t>Plan endorsed by council Oct 16</a:t>
            </a:r>
          </a:p>
          <a:p>
            <a:r>
              <a:rPr lang="en-GB" dirty="0" smtClean="0"/>
              <a:t>Plan endorsed by Board at its inaugural meeting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249" y="2518117"/>
            <a:ext cx="3456256" cy="2904978"/>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63296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following slides list the programmes.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Note that two programmes originally applied for were not funded ultimately by SEUPB.</a:t>
            </a:r>
          </a:p>
          <a:p>
            <a:r>
              <a:rPr lang="en-GB" dirty="0" smtClean="0"/>
              <a:t>There will therefore be a re-bid process for the remaining funding.  The timescale for this re-bid will be clarified in the near future but the outline of the re-bid programmes are included for information anyway at this point as they are already approved by the Board and council.</a:t>
            </a:r>
          </a:p>
          <a:p>
            <a:r>
              <a:rPr lang="en-GB" dirty="0" smtClean="0"/>
              <a:t>The figures included in these slides are the original bid figures.  These are likely to change slightly in the actual letter of offer.</a:t>
            </a:r>
            <a:endParaRPr lang="en-GB" dirty="0"/>
          </a:p>
        </p:txBody>
      </p:sp>
      <p:sp>
        <p:nvSpPr>
          <p:cNvPr id="4" name="TextBox 3"/>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54623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and Young People</a:t>
            </a:r>
            <a:endParaRPr lang="en-GB" dirty="0"/>
          </a:p>
        </p:txBody>
      </p:sp>
      <p:graphicFrame>
        <p:nvGraphicFramePr>
          <p:cNvPr id="5" name="Table 4"/>
          <p:cNvGraphicFramePr>
            <a:graphicFrameLocks noGrp="1"/>
          </p:cNvGraphicFramePr>
          <p:nvPr>
            <p:extLst/>
          </p:nvPr>
        </p:nvGraphicFramePr>
        <p:xfrm>
          <a:off x="731519" y="1993117"/>
          <a:ext cx="8102992" cy="3985211"/>
        </p:xfrm>
        <a:graphic>
          <a:graphicData uri="http://schemas.openxmlformats.org/drawingml/2006/table">
            <a:tbl>
              <a:tblPr firstRow="1" bandRow="1">
                <a:tableStyleId>{5C22544A-7EE6-4342-B048-85BDC9FD1C3A}</a:tableStyleId>
              </a:tblPr>
              <a:tblGrid>
                <a:gridCol w="1589650">
                  <a:extLst>
                    <a:ext uri="{9D8B030D-6E8A-4147-A177-3AD203B41FA5}">
                      <a16:colId xmlns:a16="http://schemas.microsoft.com/office/drawing/2014/main" val="20000"/>
                    </a:ext>
                  </a:extLst>
                </a:gridCol>
                <a:gridCol w="4262511">
                  <a:extLst>
                    <a:ext uri="{9D8B030D-6E8A-4147-A177-3AD203B41FA5}">
                      <a16:colId xmlns:a16="http://schemas.microsoft.com/office/drawing/2014/main" val="20001"/>
                    </a:ext>
                  </a:extLst>
                </a:gridCol>
                <a:gridCol w="1041009">
                  <a:extLst>
                    <a:ext uri="{9D8B030D-6E8A-4147-A177-3AD203B41FA5}">
                      <a16:colId xmlns:a16="http://schemas.microsoft.com/office/drawing/2014/main" val="20002"/>
                    </a:ext>
                  </a:extLst>
                </a:gridCol>
                <a:gridCol w="1209822">
                  <a:extLst>
                    <a:ext uri="{9D8B030D-6E8A-4147-A177-3AD203B41FA5}">
                      <a16:colId xmlns:a16="http://schemas.microsoft.com/office/drawing/2014/main" val="20003"/>
                    </a:ext>
                  </a:extLst>
                </a:gridCol>
              </a:tblGrid>
              <a:tr h="359718">
                <a:tc>
                  <a:txBody>
                    <a:bodyPr/>
                    <a:lstStyle/>
                    <a:p>
                      <a:r>
                        <a:rPr lang="en-GB" dirty="0" smtClean="0"/>
                        <a:t>Intervention</a:t>
                      </a:r>
                      <a:endParaRPr lang="en-GB" dirty="0"/>
                    </a:p>
                  </a:txBody>
                  <a:tcPr/>
                </a:tc>
                <a:tc>
                  <a:txBody>
                    <a:bodyPr/>
                    <a:lstStyle/>
                    <a:p>
                      <a:r>
                        <a:rPr lang="en-GB" dirty="0" smtClean="0"/>
                        <a:t>Summary</a:t>
                      </a:r>
                      <a:endParaRPr lang="en-GB" dirty="0"/>
                    </a:p>
                  </a:txBody>
                  <a:tcPr/>
                </a:tc>
                <a:tc>
                  <a:txBody>
                    <a:bodyPr/>
                    <a:lstStyle/>
                    <a:p>
                      <a:r>
                        <a:rPr lang="en-GB" sz="1600" dirty="0" smtClean="0"/>
                        <a:t>Budget</a:t>
                      </a:r>
                      <a:endParaRPr lang="en-GB" sz="1600" dirty="0"/>
                    </a:p>
                  </a:txBody>
                  <a:tcPr/>
                </a:tc>
                <a:tc>
                  <a:txBody>
                    <a:bodyPr/>
                    <a:lstStyle/>
                    <a:p>
                      <a:r>
                        <a:rPr lang="en-GB" sz="1600" dirty="0" smtClean="0"/>
                        <a:t>Delivery*</a:t>
                      </a:r>
                      <a:endParaRPr lang="en-GB" sz="1600" dirty="0"/>
                    </a:p>
                  </a:txBody>
                  <a:tcPr/>
                </a:tc>
                <a:extLst>
                  <a:ext uri="{0D108BD9-81ED-4DB2-BD59-A6C34878D82A}">
                    <a16:rowId xmlns:a16="http://schemas.microsoft.com/office/drawing/2014/main" val="10000"/>
                  </a:ext>
                </a:extLst>
              </a:tr>
              <a:tr h="719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Marginalised Youth (Wellbeing)</a:t>
                      </a:r>
                      <a:endParaRPr lang="en-GB" sz="1400" dirty="0"/>
                    </a:p>
                  </a:txBody>
                  <a:tcPr/>
                </a:tc>
                <a:tc>
                  <a:txBody>
                    <a:bodyPr/>
                    <a:lstStyle/>
                    <a:p>
                      <a:r>
                        <a:rPr lang="en-GB" sz="1400" dirty="0" smtClean="0"/>
                        <a:t>15-24 year olds multi-agency programmes positive attitudes and behaviours</a:t>
                      </a:r>
                      <a:r>
                        <a:rPr lang="en-GB" sz="1400" baseline="0" dirty="0" smtClean="0"/>
                        <a:t> physical, mental, emotional wellbeing.</a:t>
                      </a:r>
                      <a:endParaRPr lang="en-GB" sz="1400" dirty="0"/>
                    </a:p>
                  </a:txBody>
                  <a:tcPr/>
                </a:tc>
                <a:tc>
                  <a:txBody>
                    <a:bodyPr/>
                    <a:lstStyle/>
                    <a:p>
                      <a:r>
                        <a:rPr lang="en-GB" sz="1600" dirty="0" smtClean="0"/>
                        <a:t>£198,444</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1"/>
                  </a:ext>
                </a:extLst>
              </a:tr>
              <a:tr h="569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Youth Participation and Democracy</a:t>
                      </a:r>
                      <a:endParaRPr lang="en-GB" sz="1400" dirty="0"/>
                    </a:p>
                  </a:txBody>
                  <a:tcPr/>
                </a:tc>
                <a:tc>
                  <a:txBody>
                    <a:bodyPr/>
                    <a:lstStyle/>
                    <a:p>
                      <a:r>
                        <a:rPr lang="en-GB" sz="1400" dirty="0" smtClean="0"/>
                        <a:t>Development of a structure and associated training/workshops for youth influence on public</a:t>
                      </a:r>
                      <a:r>
                        <a:rPr lang="en-GB" sz="1400" baseline="0" dirty="0" smtClean="0"/>
                        <a:t> sector.</a:t>
                      </a:r>
                      <a:endParaRPr lang="en-GB" sz="1400" dirty="0"/>
                    </a:p>
                  </a:txBody>
                  <a:tcPr/>
                </a:tc>
                <a:tc>
                  <a:txBody>
                    <a:bodyPr/>
                    <a:lstStyle/>
                    <a:p>
                      <a:r>
                        <a:rPr lang="en-GB" sz="1600" dirty="0" smtClean="0"/>
                        <a:t>£264,000</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2"/>
                  </a:ext>
                </a:extLst>
              </a:tr>
              <a:tr h="771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Youth Leaders and Citizenship</a:t>
                      </a:r>
                      <a:endParaRPr lang="en-GB" sz="1400" dirty="0"/>
                    </a:p>
                  </a:txBody>
                  <a:tcPr/>
                </a:tc>
                <a:tc>
                  <a:txBody>
                    <a:bodyPr/>
                    <a:lstStyle/>
                    <a:p>
                      <a:r>
                        <a:rPr lang="en-GB" sz="1400" dirty="0" smtClean="0"/>
                        <a:t>Cultural intervention programme for youth ‘at risk’.  Youth Officer, research</a:t>
                      </a:r>
                      <a:r>
                        <a:rPr lang="en-GB" sz="1400" baseline="0" dirty="0" smtClean="0"/>
                        <a:t> ‘Response Unit’, youth charter and peer leaders.</a:t>
                      </a:r>
                      <a:endParaRPr lang="en-GB" sz="1400" dirty="0"/>
                    </a:p>
                  </a:txBody>
                  <a:tcPr/>
                </a:tc>
                <a:tc>
                  <a:txBody>
                    <a:bodyPr/>
                    <a:lstStyle/>
                    <a:p>
                      <a:r>
                        <a:rPr lang="en-GB" sz="1600" dirty="0" smtClean="0"/>
                        <a:t>£351,048</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3"/>
                  </a:ext>
                </a:extLst>
              </a:tr>
              <a:tr h="771893">
                <a:tc>
                  <a:txBody>
                    <a:bodyPr/>
                    <a:lstStyle/>
                    <a:p>
                      <a:r>
                        <a:rPr lang="en-GB" sz="1400" dirty="0" smtClean="0"/>
                        <a:t>Skills/Learning Pathways for Young</a:t>
                      </a:r>
                      <a:r>
                        <a:rPr lang="en-GB" sz="1400" baseline="0" dirty="0" smtClean="0"/>
                        <a:t> People</a:t>
                      </a:r>
                      <a:endParaRPr lang="en-GB" sz="1400" dirty="0"/>
                    </a:p>
                  </a:txBody>
                  <a:tcPr/>
                </a:tc>
                <a:tc>
                  <a:txBody>
                    <a:bodyPr/>
                    <a:lstStyle/>
                    <a:p>
                      <a:r>
                        <a:rPr lang="en-GB" sz="1400" dirty="0" smtClean="0"/>
                        <a:t>Training programme bridging unemployment and world of work paid</a:t>
                      </a:r>
                      <a:r>
                        <a:rPr lang="en-GB" sz="1400" baseline="0" dirty="0" smtClean="0"/>
                        <a:t> work placements and accredited training.</a:t>
                      </a:r>
                      <a:endParaRPr lang="en-GB" sz="1400" dirty="0"/>
                    </a:p>
                  </a:txBody>
                  <a:tcPr/>
                </a:tc>
                <a:tc>
                  <a:txBody>
                    <a:bodyPr/>
                    <a:lstStyle/>
                    <a:p>
                      <a:r>
                        <a:rPr lang="en-GB" sz="1600" dirty="0" smtClean="0"/>
                        <a:t>£297,000</a:t>
                      </a:r>
                      <a:endParaRPr lang="en-GB" sz="1600" dirty="0"/>
                    </a:p>
                  </a:txBody>
                  <a:tcPr/>
                </a:tc>
                <a:tc>
                  <a:txBody>
                    <a:bodyPr/>
                    <a:lstStyle/>
                    <a:p>
                      <a:r>
                        <a:rPr lang="en-GB" sz="1600" dirty="0" smtClean="0"/>
                        <a:t>Lead</a:t>
                      </a:r>
                      <a:r>
                        <a:rPr lang="en-GB" sz="1600" baseline="0" dirty="0" smtClean="0"/>
                        <a:t> Partner</a:t>
                      </a:r>
                      <a:endParaRPr lang="en-GB" sz="1600" dirty="0"/>
                    </a:p>
                  </a:txBody>
                  <a:tcPr/>
                </a:tc>
                <a:extLst>
                  <a:ext uri="{0D108BD9-81ED-4DB2-BD59-A6C34878D82A}">
                    <a16:rowId xmlns:a16="http://schemas.microsoft.com/office/drawing/2014/main" val="10004"/>
                  </a:ext>
                </a:extLst>
              </a:tr>
              <a:tr h="765025">
                <a:tc>
                  <a:txBody>
                    <a:bodyPr/>
                    <a:lstStyle/>
                    <a:p>
                      <a:r>
                        <a:rPr lang="en-GB" sz="1400" dirty="0" smtClean="0"/>
                        <a:t>Pilot Youth Zone</a:t>
                      </a:r>
                      <a:endParaRPr lang="en-GB" sz="1400" dirty="0"/>
                    </a:p>
                  </a:txBody>
                  <a:tcPr/>
                </a:tc>
                <a:tc>
                  <a:txBody>
                    <a:bodyPr/>
                    <a:lstStyle/>
                    <a:p>
                      <a:r>
                        <a:rPr lang="en-GB" sz="1400" dirty="0" smtClean="0"/>
                        <a:t>Research into centralised youth zone within </a:t>
                      </a:r>
                      <a:r>
                        <a:rPr lang="en-GB" sz="1400" dirty="0" err="1" smtClean="0"/>
                        <a:t>Derry~Londonderry</a:t>
                      </a:r>
                      <a:r>
                        <a:rPr lang="en-GB" sz="1400" dirty="0" smtClean="0"/>
                        <a:t>.</a:t>
                      </a:r>
                      <a:endParaRPr lang="en-GB" sz="1400" dirty="0"/>
                    </a:p>
                  </a:txBody>
                  <a:tcPr/>
                </a:tc>
                <a:tc>
                  <a:txBody>
                    <a:bodyPr/>
                    <a:lstStyle/>
                    <a:p>
                      <a:r>
                        <a:rPr lang="en-GB" sz="1600" dirty="0" smtClean="0"/>
                        <a:t>£20,000</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2"/>
          <a:stretch>
            <a:fillRect/>
          </a:stretch>
        </p:blipFill>
        <p:spPr>
          <a:xfrm>
            <a:off x="5814607" y="1267674"/>
            <a:ext cx="792760" cy="671419"/>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4127818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and Young People (</a:t>
            </a:r>
            <a:r>
              <a:rPr lang="en-GB" dirty="0" err="1" smtClean="0"/>
              <a:t>contd</a:t>
            </a:r>
            <a:r>
              <a:rPr lang="en-GB" dirty="0" smtClean="0"/>
              <a:t>)</a:t>
            </a:r>
            <a:endParaRPr lang="en-GB" dirty="0"/>
          </a:p>
        </p:txBody>
      </p:sp>
      <p:graphicFrame>
        <p:nvGraphicFramePr>
          <p:cNvPr id="5" name="Table 4"/>
          <p:cNvGraphicFramePr>
            <a:graphicFrameLocks noGrp="1"/>
          </p:cNvGraphicFramePr>
          <p:nvPr>
            <p:extLst/>
          </p:nvPr>
        </p:nvGraphicFramePr>
        <p:xfrm>
          <a:off x="731519" y="1993117"/>
          <a:ext cx="8102992" cy="3108960"/>
        </p:xfrm>
        <a:graphic>
          <a:graphicData uri="http://schemas.openxmlformats.org/drawingml/2006/table">
            <a:tbl>
              <a:tblPr firstRow="1" bandRow="1">
                <a:tableStyleId>{5C22544A-7EE6-4342-B048-85BDC9FD1C3A}</a:tableStyleId>
              </a:tblPr>
              <a:tblGrid>
                <a:gridCol w="1589650">
                  <a:extLst>
                    <a:ext uri="{9D8B030D-6E8A-4147-A177-3AD203B41FA5}">
                      <a16:colId xmlns:a16="http://schemas.microsoft.com/office/drawing/2014/main" val="20000"/>
                    </a:ext>
                  </a:extLst>
                </a:gridCol>
                <a:gridCol w="4262511">
                  <a:extLst>
                    <a:ext uri="{9D8B030D-6E8A-4147-A177-3AD203B41FA5}">
                      <a16:colId xmlns:a16="http://schemas.microsoft.com/office/drawing/2014/main" val="20001"/>
                    </a:ext>
                  </a:extLst>
                </a:gridCol>
                <a:gridCol w="1041009">
                  <a:extLst>
                    <a:ext uri="{9D8B030D-6E8A-4147-A177-3AD203B41FA5}">
                      <a16:colId xmlns:a16="http://schemas.microsoft.com/office/drawing/2014/main" val="20002"/>
                    </a:ext>
                  </a:extLst>
                </a:gridCol>
                <a:gridCol w="1209822">
                  <a:extLst>
                    <a:ext uri="{9D8B030D-6E8A-4147-A177-3AD203B41FA5}">
                      <a16:colId xmlns:a16="http://schemas.microsoft.com/office/drawing/2014/main" val="20003"/>
                    </a:ext>
                  </a:extLst>
                </a:gridCol>
              </a:tblGrid>
              <a:tr h="359718">
                <a:tc>
                  <a:txBody>
                    <a:bodyPr/>
                    <a:lstStyle/>
                    <a:p>
                      <a:r>
                        <a:rPr lang="en-GB" dirty="0" smtClean="0"/>
                        <a:t>Intervention</a:t>
                      </a:r>
                      <a:endParaRPr lang="en-GB" dirty="0"/>
                    </a:p>
                  </a:txBody>
                  <a:tcPr/>
                </a:tc>
                <a:tc>
                  <a:txBody>
                    <a:bodyPr/>
                    <a:lstStyle/>
                    <a:p>
                      <a:r>
                        <a:rPr lang="en-GB" dirty="0" smtClean="0"/>
                        <a:t>Summary</a:t>
                      </a:r>
                      <a:endParaRPr lang="en-GB" dirty="0"/>
                    </a:p>
                  </a:txBody>
                  <a:tcPr/>
                </a:tc>
                <a:tc>
                  <a:txBody>
                    <a:bodyPr/>
                    <a:lstStyle/>
                    <a:p>
                      <a:r>
                        <a:rPr lang="en-GB" sz="1600" dirty="0" smtClean="0"/>
                        <a:t>Budget</a:t>
                      </a:r>
                      <a:endParaRPr lang="en-GB" sz="1600" dirty="0"/>
                    </a:p>
                  </a:txBody>
                  <a:tcPr/>
                </a:tc>
                <a:tc>
                  <a:txBody>
                    <a:bodyPr/>
                    <a:lstStyle/>
                    <a:p>
                      <a:r>
                        <a:rPr lang="en-GB" sz="1600" dirty="0" smtClean="0"/>
                        <a:t>Delivery*</a:t>
                      </a:r>
                      <a:endParaRPr lang="en-GB" sz="1600" dirty="0"/>
                    </a:p>
                  </a:txBody>
                  <a:tcPr/>
                </a:tc>
                <a:extLst>
                  <a:ext uri="{0D108BD9-81ED-4DB2-BD59-A6C34878D82A}">
                    <a16:rowId xmlns:a16="http://schemas.microsoft.com/office/drawing/2014/main" val="10000"/>
                  </a:ext>
                </a:extLst>
              </a:tr>
              <a:tr h="719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Re-bid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Cross-community</a:t>
                      </a:r>
                      <a:r>
                        <a:rPr lang="en-GB" sz="1400" baseline="0" dirty="0" smtClean="0"/>
                        <a:t> youth programme</a:t>
                      </a:r>
                      <a:endParaRPr lang="en-GB" sz="1400" dirty="0"/>
                    </a:p>
                  </a:txBody>
                  <a:tcPr/>
                </a:tc>
                <a:tc>
                  <a:txBody>
                    <a:bodyPr/>
                    <a:lstStyle/>
                    <a:p>
                      <a:r>
                        <a:rPr lang="en-GB" sz="1400" dirty="0" smtClean="0"/>
                        <a:t>Cross-community programme working with 121 11-13 year olds.  3 areas: </a:t>
                      </a:r>
                    </a:p>
                    <a:p>
                      <a:pPr marL="285750" indent="-285750">
                        <a:buFont typeface="Arial" panose="020B0604020202020204" pitchFamily="34" charset="0"/>
                        <a:buChar char="•"/>
                      </a:pPr>
                      <a:r>
                        <a:rPr lang="en-GB" sz="1400" dirty="0" err="1" smtClean="0"/>
                        <a:t>Derry~Londonderry</a:t>
                      </a:r>
                      <a:r>
                        <a:rPr lang="en-GB" sz="1400" dirty="0" smtClean="0"/>
                        <a:t> and Donegal Cross Border area</a:t>
                      </a:r>
                    </a:p>
                    <a:p>
                      <a:pPr marL="285750" indent="-285750">
                        <a:buFont typeface="Arial" panose="020B0604020202020204" pitchFamily="34" charset="0"/>
                        <a:buChar char="•"/>
                      </a:pPr>
                      <a:r>
                        <a:rPr lang="en-GB" sz="1400" dirty="0" err="1" smtClean="0"/>
                        <a:t>Derg</a:t>
                      </a:r>
                      <a:r>
                        <a:rPr lang="en-GB" sz="1400" dirty="0" smtClean="0"/>
                        <a:t> (and Donegal cross-border area)</a:t>
                      </a:r>
                    </a:p>
                    <a:p>
                      <a:pPr marL="285750" indent="-285750">
                        <a:buFont typeface="Arial" panose="020B0604020202020204" pitchFamily="34" charset="0"/>
                        <a:buChar char="•"/>
                      </a:pPr>
                      <a:r>
                        <a:rPr lang="en-GB" sz="1400" dirty="0" smtClean="0"/>
                        <a:t>Sperrin and </a:t>
                      </a:r>
                      <a:r>
                        <a:rPr lang="en-GB" sz="1400" dirty="0" err="1" smtClean="0"/>
                        <a:t>Faughan</a:t>
                      </a:r>
                      <a:r>
                        <a:rPr lang="en-GB" sz="1400" dirty="0" smtClean="0"/>
                        <a:t> (including Strabane Town</a:t>
                      </a:r>
                      <a:r>
                        <a:rPr lang="en-GB" sz="1400" baseline="0" dirty="0" smtClean="0"/>
                        <a:t> and </a:t>
                      </a:r>
                      <a:r>
                        <a:rPr lang="en-GB" sz="1400" baseline="0" dirty="0" err="1" smtClean="0"/>
                        <a:t>Lifford</a:t>
                      </a:r>
                      <a:r>
                        <a:rPr lang="en-GB" sz="1400"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t>Programme must include age appropriate residential, day trips, peace</a:t>
                      </a:r>
                      <a:r>
                        <a:rPr lang="en-GB" sz="1400" baseline="0" dirty="0" smtClean="0"/>
                        <a:t> and reconciliation, diversity content.</a:t>
                      </a:r>
                      <a:endParaRPr lang="en-GB" sz="1400" dirty="0"/>
                    </a:p>
                  </a:txBody>
                  <a:tcPr/>
                </a:tc>
                <a:tc>
                  <a:txBody>
                    <a:bodyPr/>
                    <a:lstStyle/>
                    <a:p>
                      <a:r>
                        <a:rPr lang="en-GB" sz="1600" dirty="0" smtClean="0"/>
                        <a:t>£60,000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1"/>
                  </a:ext>
                </a:extLst>
              </a:tr>
              <a:tr h="569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Re-bid Cross-community </a:t>
                      </a:r>
                      <a:r>
                        <a:rPr lang="en-GB" sz="1400" dirty="0" err="1" smtClean="0"/>
                        <a:t>childrens</a:t>
                      </a:r>
                      <a:r>
                        <a:rPr lang="en-GB" sz="1400" dirty="0" smtClean="0"/>
                        <a:t>’ programme</a:t>
                      </a:r>
                      <a:endParaRPr lang="en-GB" sz="1400" dirty="0"/>
                    </a:p>
                  </a:txBody>
                  <a:tcPr/>
                </a:tc>
                <a:tc>
                  <a:txBody>
                    <a:bodyPr/>
                    <a:lstStyle/>
                    <a:p>
                      <a:r>
                        <a:rPr lang="en-GB" sz="1400" dirty="0" smtClean="0"/>
                        <a:t>Cross-community programme working with 8-11 year olds.  Programme must include age appropriate day trips, peace</a:t>
                      </a:r>
                      <a:r>
                        <a:rPr lang="en-GB" sz="1400" baseline="0" dirty="0" smtClean="0"/>
                        <a:t> and reconciliation, diversity content.</a:t>
                      </a:r>
                      <a:endParaRPr lang="en-GB" sz="1400" dirty="0"/>
                    </a:p>
                  </a:txBody>
                  <a:tcPr/>
                </a:tc>
                <a:tc>
                  <a:txBody>
                    <a:bodyPr/>
                    <a:lstStyle/>
                    <a:p>
                      <a:r>
                        <a:rPr lang="en-GB" sz="1600" dirty="0" smtClean="0"/>
                        <a:t>£62,112</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a:stretch>
            <a:fillRect/>
          </a:stretch>
        </p:blipFill>
        <p:spPr>
          <a:xfrm>
            <a:off x="7144643" y="1267675"/>
            <a:ext cx="792760" cy="671419"/>
          </a:xfrm>
          <a:prstGeom prst="rect">
            <a:avLst/>
          </a:prstGeom>
        </p:spPr>
      </p:pic>
      <p:sp>
        <p:nvSpPr>
          <p:cNvPr id="3" name="TextBox 2"/>
          <p:cNvSpPr txBox="1"/>
          <p:nvPr/>
        </p:nvSpPr>
        <p:spPr>
          <a:xfrm>
            <a:off x="904009" y="5382491"/>
            <a:ext cx="7917873" cy="646331"/>
          </a:xfrm>
          <a:prstGeom prst="rect">
            <a:avLst/>
          </a:prstGeom>
          <a:noFill/>
        </p:spPr>
        <p:txBody>
          <a:bodyPr wrap="square" rtlCol="0">
            <a:spAutoFit/>
          </a:bodyPr>
          <a:lstStyle/>
          <a:p>
            <a:r>
              <a:rPr lang="en-GB" dirty="0" smtClean="0"/>
              <a:t>None of our work is allowed to be schools based – it must all be extra-curricular and not during school hours if pupils are involved.</a:t>
            </a:r>
            <a:endParaRPr lang="en-GB" dirty="0"/>
          </a:p>
        </p:txBody>
      </p:sp>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52528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41" y="994858"/>
            <a:ext cx="7886700" cy="779465"/>
          </a:xfrm>
        </p:spPr>
        <p:txBody>
          <a:bodyPr/>
          <a:lstStyle/>
          <a:p>
            <a:r>
              <a:rPr lang="en-GB" dirty="0" smtClean="0"/>
              <a:t>Shared Spaces and Services</a:t>
            </a:r>
            <a:endParaRPr lang="en-GB" dirty="0"/>
          </a:p>
        </p:txBody>
      </p:sp>
      <p:pic>
        <p:nvPicPr>
          <p:cNvPr id="4" name="Picture 3"/>
          <p:cNvPicPr>
            <a:picLocks noChangeAspect="1"/>
          </p:cNvPicPr>
          <p:nvPr/>
        </p:nvPicPr>
        <p:blipFill>
          <a:blip r:embed="rId2"/>
          <a:stretch>
            <a:fillRect/>
          </a:stretch>
        </p:blipFill>
        <p:spPr>
          <a:xfrm>
            <a:off x="6088631" y="910068"/>
            <a:ext cx="818606" cy="737645"/>
          </a:xfrm>
          <a:prstGeom prst="rect">
            <a:avLst/>
          </a:prstGeom>
        </p:spPr>
      </p:pic>
      <p:graphicFrame>
        <p:nvGraphicFramePr>
          <p:cNvPr id="5" name="Table 4"/>
          <p:cNvGraphicFramePr>
            <a:graphicFrameLocks noGrp="1"/>
          </p:cNvGraphicFramePr>
          <p:nvPr>
            <p:extLst/>
          </p:nvPr>
        </p:nvGraphicFramePr>
        <p:xfrm>
          <a:off x="342460" y="1701800"/>
          <a:ext cx="8520187" cy="4973320"/>
        </p:xfrm>
        <a:graphic>
          <a:graphicData uri="http://schemas.openxmlformats.org/drawingml/2006/table">
            <a:tbl>
              <a:tblPr firstRow="1" bandRow="1">
                <a:tableStyleId>{5C22544A-7EE6-4342-B048-85BDC9FD1C3A}</a:tableStyleId>
              </a:tblPr>
              <a:tblGrid>
                <a:gridCol w="1978709">
                  <a:extLst>
                    <a:ext uri="{9D8B030D-6E8A-4147-A177-3AD203B41FA5}">
                      <a16:colId xmlns:a16="http://schemas.microsoft.com/office/drawing/2014/main" val="20000"/>
                    </a:ext>
                  </a:extLst>
                </a:gridCol>
                <a:gridCol w="4487594">
                  <a:extLst>
                    <a:ext uri="{9D8B030D-6E8A-4147-A177-3AD203B41FA5}">
                      <a16:colId xmlns:a16="http://schemas.microsoft.com/office/drawing/2014/main" val="20001"/>
                    </a:ext>
                  </a:extLst>
                </a:gridCol>
                <a:gridCol w="1012874">
                  <a:extLst>
                    <a:ext uri="{9D8B030D-6E8A-4147-A177-3AD203B41FA5}">
                      <a16:colId xmlns:a16="http://schemas.microsoft.com/office/drawing/2014/main" val="20002"/>
                    </a:ext>
                  </a:extLst>
                </a:gridCol>
                <a:gridCol w="1041010">
                  <a:extLst>
                    <a:ext uri="{9D8B030D-6E8A-4147-A177-3AD203B41FA5}">
                      <a16:colId xmlns:a16="http://schemas.microsoft.com/office/drawing/2014/main" val="20003"/>
                    </a:ext>
                  </a:extLst>
                </a:gridCol>
              </a:tblGrid>
              <a:tr h="370840">
                <a:tc>
                  <a:txBody>
                    <a:bodyPr/>
                    <a:lstStyle/>
                    <a:p>
                      <a:r>
                        <a:rPr lang="en-GB" dirty="0" smtClean="0"/>
                        <a:t>Intervention</a:t>
                      </a:r>
                      <a:endParaRPr lang="en-GB" dirty="0"/>
                    </a:p>
                  </a:txBody>
                  <a:tcPr/>
                </a:tc>
                <a:tc>
                  <a:txBody>
                    <a:bodyPr/>
                    <a:lstStyle/>
                    <a:p>
                      <a:r>
                        <a:rPr lang="en-GB" dirty="0" smtClean="0"/>
                        <a:t>Summary</a:t>
                      </a:r>
                      <a:endParaRPr lang="en-GB" dirty="0"/>
                    </a:p>
                  </a:txBody>
                  <a:tcPr/>
                </a:tc>
                <a:tc>
                  <a:txBody>
                    <a:bodyPr/>
                    <a:lstStyle/>
                    <a:p>
                      <a:r>
                        <a:rPr lang="en-GB" dirty="0" smtClean="0"/>
                        <a:t>Budget</a:t>
                      </a:r>
                      <a:endParaRPr lang="en-GB" dirty="0"/>
                    </a:p>
                  </a:txBody>
                  <a:tcPr/>
                </a:tc>
                <a:tc>
                  <a:txBody>
                    <a:bodyPr/>
                    <a:lstStyle/>
                    <a:p>
                      <a:r>
                        <a:rPr lang="en-GB" dirty="0" smtClean="0"/>
                        <a:t>Delivery</a:t>
                      </a:r>
                      <a:endParaRPr lang="en-GB" dirty="0"/>
                    </a:p>
                  </a:txBody>
                  <a:tcPr/>
                </a:tc>
                <a:extLst>
                  <a:ext uri="{0D108BD9-81ED-4DB2-BD59-A6C34878D82A}">
                    <a16:rowId xmlns:a16="http://schemas.microsoft.com/office/drawing/2014/main" val="10000"/>
                  </a:ext>
                </a:extLst>
              </a:tr>
              <a:tr h="370840">
                <a:tc>
                  <a:txBody>
                    <a:bodyPr/>
                    <a:lstStyle/>
                    <a:p>
                      <a:r>
                        <a:rPr lang="en-GB" sz="1400" dirty="0" smtClean="0"/>
                        <a:t>Shared Space: </a:t>
                      </a:r>
                      <a:r>
                        <a:rPr lang="en-GB" sz="1400" dirty="0" err="1" smtClean="0"/>
                        <a:t>Castlederg</a:t>
                      </a:r>
                      <a:endParaRPr lang="en-GB" sz="1400" dirty="0"/>
                    </a:p>
                  </a:txBody>
                  <a:tcPr/>
                </a:tc>
                <a:tc>
                  <a:txBody>
                    <a:bodyPr/>
                    <a:lstStyle/>
                    <a:p>
                      <a:r>
                        <a:rPr lang="en-GB" sz="1400" dirty="0" smtClean="0"/>
                        <a:t>Riverside area</a:t>
                      </a:r>
                      <a:r>
                        <a:rPr lang="en-GB" sz="1400" baseline="0" dirty="0" smtClean="0"/>
                        <a:t> connecting GAC and FC – physical works and wider social and sports programme activity.</a:t>
                      </a:r>
                      <a:endParaRPr lang="en-GB" sz="1400" dirty="0"/>
                    </a:p>
                  </a:txBody>
                  <a:tcPr/>
                </a:tc>
                <a:tc>
                  <a:txBody>
                    <a:bodyPr/>
                    <a:lstStyle/>
                    <a:p>
                      <a:r>
                        <a:rPr lang="en-GB" sz="1600" dirty="0" smtClean="0"/>
                        <a:t>£293,000</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1"/>
                  </a:ext>
                </a:extLst>
              </a:tr>
              <a:tr h="370840">
                <a:tc>
                  <a:txBody>
                    <a:bodyPr/>
                    <a:lstStyle/>
                    <a:p>
                      <a:r>
                        <a:rPr lang="en-GB" sz="1400" dirty="0" smtClean="0"/>
                        <a:t>Shared Space: </a:t>
                      </a:r>
                      <a:r>
                        <a:rPr lang="en-GB" sz="1400" dirty="0" err="1" smtClean="0"/>
                        <a:t>St.Columb’s</a:t>
                      </a:r>
                      <a:r>
                        <a:rPr lang="en-GB" sz="1400" dirty="0" smtClean="0"/>
                        <a:t> Park Walled Garden</a:t>
                      </a:r>
                      <a:endParaRPr lang="en-GB" sz="1400" dirty="0"/>
                    </a:p>
                  </a:txBody>
                  <a:tcPr/>
                </a:tc>
                <a:tc>
                  <a:txBody>
                    <a:bodyPr/>
                    <a:lstStyle/>
                    <a:p>
                      <a:r>
                        <a:rPr lang="en-GB" sz="1400" dirty="0" smtClean="0"/>
                        <a:t>Walled Garden space physical</a:t>
                      </a:r>
                      <a:r>
                        <a:rPr lang="en-GB" sz="1400" baseline="0" dirty="0" smtClean="0"/>
                        <a:t> regeneration and wider programme of social, heritage and environmental activity.</a:t>
                      </a:r>
                      <a:endParaRPr lang="en-GB" sz="1400" dirty="0"/>
                    </a:p>
                  </a:txBody>
                  <a:tcPr/>
                </a:tc>
                <a:tc>
                  <a:txBody>
                    <a:bodyPr/>
                    <a:lstStyle/>
                    <a:p>
                      <a:r>
                        <a:rPr lang="en-GB" sz="1600" dirty="0" smtClean="0"/>
                        <a:t>£373,444</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2"/>
                  </a:ext>
                </a:extLst>
              </a:tr>
              <a:tr h="370840">
                <a:tc>
                  <a:txBody>
                    <a:bodyPr/>
                    <a:lstStyle/>
                    <a:p>
                      <a:r>
                        <a:rPr lang="en-GB" sz="1400" dirty="0" smtClean="0"/>
                        <a:t>Shared Space: Waterside Shared Village</a:t>
                      </a:r>
                      <a:endParaRPr lang="en-GB" sz="1400" dirty="0"/>
                    </a:p>
                  </a:txBody>
                  <a:tcPr/>
                </a:tc>
                <a:tc>
                  <a:txBody>
                    <a:bodyPr/>
                    <a:lstStyle/>
                    <a:p>
                      <a:r>
                        <a:rPr lang="en-GB" sz="1400" dirty="0" smtClean="0"/>
                        <a:t>Cross-interface Top of the Hill/Irish Street. Programme of activity. (Parallel</a:t>
                      </a:r>
                      <a:r>
                        <a:rPr lang="en-GB" sz="1400" baseline="0" dirty="0" smtClean="0"/>
                        <a:t> with Capital Development Application)</a:t>
                      </a:r>
                      <a:endParaRPr lang="en-GB" sz="1400" dirty="0"/>
                    </a:p>
                  </a:txBody>
                  <a:tcPr/>
                </a:tc>
                <a:tc>
                  <a:txBody>
                    <a:bodyPr/>
                    <a:lstStyle/>
                    <a:p>
                      <a:r>
                        <a:rPr lang="en-GB" sz="1600" dirty="0" smtClean="0"/>
                        <a:t>£500,000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3"/>
                  </a:ext>
                </a:extLst>
              </a:tr>
              <a:tr h="370840">
                <a:tc>
                  <a:txBody>
                    <a:bodyPr/>
                    <a:lstStyle/>
                    <a:p>
                      <a:r>
                        <a:rPr lang="en-GB" sz="1400" dirty="0" smtClean="0"/>
                        <a:t>Natural Connections: Peace</a:t>
                      </a:r>
                      <a:r>
                        <a:rPr lang="en-GB" sz="1400" baseline="0" dirty="0" smtClean="0"/>
                        <a:t> Tourism</a:t>
                      </a:r>
                      <a:endParaRPr lang="en-GB" sz="1400" dirty="0"/>
                    </a:p>
                  </a:txBody>
                  <a:tcPr/>
                </a:tc>
                <a:tc>
                  <a:txBody>
                    <a:bodyPr/>
                    <a:lstStyle/>
                    <a:p>
                      <a:r>
                        <a:rPr lang="en-GB" sz="1400" dirty="0" smtClean="0"/>
                        <a:t>Peace Tourism Officer.</a:t>
                      </a:r>
                      <a:r>
                        <a:rPr lang="en-GB" sz="1400" baseline="0" dirty="0" smtClean="0"/>
                        <a:t>  Co-ordinate PUL, CNR, BME community tourism and wider tourism to produce, pilot and promote package ‘conflict, reconciliation and beyond’</a:t>
                      </a:r>
                      <a:endParaRPr lang="en-GB" sz="1400" dirty="0"/>
                    </a:p>
                  </a:txBody>
                  <a:tcPr/>
                </a:tc>
                <a:tc>
                  <a:txBody>
                    <a:bodyPr/>
                    <a:lstStyle/>
                    <a:p>
                      <a:r>
                        <a:rPr lang="en-GB" sz="1600" dirty="0" smtClean="0"/>
                        <a:t>£336,805</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4"/>
                  </a:ext>
                </a:extLst>
              </a:tr>
              <a:tr h="370840">
                <a:tc>
                  <a:txBody>
                    <a:bodyPr/>
                    <a:lstStyle/>
                    <a:p>
                      <a:r>
                        <a:rPr lang="en-GB" sz="1400" dirty="0" smtClean="0"/>
                        <a:t>Interface Investment Programme</a:t>
                      </a:r>
                      <a:endParaRPr lang="en-GB" sz="1400" dirty="0"/>
                    </a:p>
                  </a:txBody>
                  <a:tcPr/>
                </a:tc>
                <a:tc>
                  <a:txBody>
                    <a:bodyPr/>
                    <a:lstStyle/>
                    <a:p>
                      <a:r>
                        <a:rPr lang="en-GB" sz="1400" dirty="0" smtClean="0"/>
                        <a:t>Cross-community cross-interface programme activities </a:t>
                      </a:r>
                      <a:r>
                        <a:rPr lang="en-GB" sz="1400" dirty="0" err="1" smtClean="0"/>
                        <a:t>Tullyally</a:t>
                      </a:r>
                      <a:r>
                        <a:rPr lang="en-GB" sz="1400" dirty="0" smtClean="0"/>
                        <a:t>/</a:t>
                      </a:r>
                      <a:r>
                        <a:rPr lang="en-GB" sz="1400" dirty="0" err="1" smtClean="0"/>
                        <a:t>Currynierin</a:t>
                      </a:r>
                      <a:r>
                        <a:rPr lang="en-GB" sz="1400" dirty="0" smtClean="0"/>
                        <a:t>, Irish Street/Top of the Hill, Fountain/Bishop Street</a:t>
                      </a:r>
                    </a:p>
                  </a:txBody>
                  <a:tcPr/>
                </a:tc>
                <a:tc>
                  <a:txBody>
                    <a:bodyPr/>
                    <a:lstStyle/>
                    <a:p>
                      <a:r>
                        <a:rPr lang="en-GB" sz="1600" dirty="0" smtClean="0"/>
                        <a:t>£237,000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5"/>
                  </a:ext>
                </a:extLst>
              </a:tr>
              <a:tr h="289560">
                <a:tc>
                  <a:txBody>
                    <a:bodyPr/>
                    <a:lstStyle/>
                    <a:p>
                      <a:r>
                        <a:rPr lang="en-GB" sz="1400" dirty="0" smtClean="0"/>
                        <a:t>Contested Space: Bonfires</a:t>
                      </a:r>
                      <a:endParaRPr lang="en-GB" sz="1400" dirty="0"/>
                    </a:p>
                  </a:txBody>
                  <a:tcPr/>
                </a:tc>
                <a:tc>
                  <a:txBody>
                    <a:bodyPr/>
                    <a:lstStyle/>
                    <a:p>
                      <a:r>
                        <a:rPr lang="en-GB" sz="1400" dirty="0" smtClean="0"/>
                        <a:t>Focused</a:t>
                      </a:r>
                      <a:r>
                        <a:rPr lang="en-GB" sz="1400" baseline="0" dirty="0" smtClean="0"/>
                        <a:t> around DCSDC bonfires working group.  CS Officer phase 1 6 bonfire sites, phase 2 all remaining sites.</a:t>
                      </a:r>
                      <a:endParaRPr lang="en-GB" sz="1400" dirty="0"/>
                    </a:p>
                  </a:txBody>
                  <a:tcPr/>
                </a:tc>
                <a:tc>
                  <a:txBody>
                    <a:bodyPr/>
                    <a:lstStyle/>
                    <a:p>
                      <a:r>
                        <a:rPr lang="en-GB" sz="1600" dirty="0" smtClean="0"/>
                        <a:t>£156,805</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6"/>
                  </a:ext>
                </a:extLst>
              </a:tr>
              <a:tr h="289560">
                <a:tc>
                  <a:txBody>
                    <a:bodyPr/>
                    <a:lstStyle/>
                    <a:p>
                      <a:r>
                        <a:rPr lang="en-GB" sz="1400" dirty="0" smtClean="0"/>
                        <a:t>Re-bid: Shared Space Programme</a:t>
                      </a:r>
                      <a:endParaRPr lang="en-GB" sz="1400" dirty="0"/>
                    </a:p>
                  </a:txBody>
                  <a:tcPr/>
                </a:tc>
                <a:tc>
                  <a:txBody>
                    <a:bodyPr/>
                    <a:lstStyle/>
                    <a:p>
                      <a:r>
                        <a:rPr lang="en-GB" sz="1400" dirty="0" smtClean="0"/>
                        <a:t>4 Areas: 1. </a:t>
                      </a:r>
                      <a:r>
                        <a:rPr lang="en-GB" sz="1400" dirty="0" err="1" smtClean="0"/>
                        <a:t>Castlederg</a:t>
                      </a:r>
                      <a:r>
                        <a:rPr lang="en-GB" sz="1400" dirty="0" smtClean="0"/>
                        <a:t> (and surroundings) 2. Bonds St/Triangle/Shepherds</a:t>
                      </a:r>
                      <a:r>
                        <a:rPr lang="en-GB" sz="1400" baseline="0" dirty="0" smtClean="0"/>
                        <a:t> Glen  3. Strabane (and surroundings) 4. </a:t>
                      </a:r>
                      <a:r>
                        <a:rPr lang="en-GB" sz="1400" baseline="0" dirty="0" err="1" smtClean="0"/>
                        <a:t>Newtownstewart</a:t>
                      </a:r>
                      <a:r>
                        <a:rPr lang="en-GB" sz="1400" baseline="0" dirty="0" smtClean="0"/>
                        <a:t> (and surroundings)</a:t>
                      </a:r>
                      <a:endParaRPr lang="en-GB" sz="1400" dirty="0"/>
                    </a:p>
                  </a:txBody>
                  <a:tcPr/>
                </a:tc>
                <a:tc>
                  <a:txBody>
                    <a:bodyPr/>
                    <a:lstStyle/>
                    <a:p>
                      <a:r>
                        <a:rPr lang="en-GB" sz="1600" dirty="0" smtClean="0"/>
                        <a:t>£219,390</a:t>
                      </a:r>
                      <a:endParaRPr lang="en-GB" sz="1600" dirty="0"/>
                    </a:p>
                  </a:txBody>
                  <a:tcPr/>
                </a:tc>
                <a:tc>
                  <a:txBody>
                    <a:bodyPr/>
                    <a:lstStyle/>
                    <a:p>
                      <a:r>
                        <a:rPr lang="en-GB" sz="1600" dirty="0" smtClean="0"/>
                        <a:t>Tender</a:t>
                      </a:r>
                    </a:p>
                    <a:p>
                      <a:r>
                        <a:rPr lang="en-GB" sz="1600" dirty="0" smtClean="0"/>
                        <a:t>(4 lots)</a:t>
                      </a:r>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2817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73" y="1015400"/>
            <a:ext cx="7886700" cy="779465"/>
          </a:xfrm>
        </p:spPr>
        <p:txBody>
          <a:bodyPr/>
          <a:lstStyle/>
          <a:p>
            <a:r>
              <a:rPr lang="en-GB" dirty="0" smtClean="0"/>
              <a:t>Building Positive Relations</a:t>
            </a:r>
            <a:endParaRPr lang="en-GB" dirty="0"/>
          </a:p>
        </p:txBody>
      </p:sp>
      <p:pic>
        <p:nvPicPr>
          <p:cNvPr id="4" name="Picture 3"/>
          <p:cNvPicPr>
            <a:picLocks noChangeAspect="1"/>
          </p:cNvPicPr>
          <p:nvPr/>
        </p:nvPicPr>
        <p:blipFill>
          <a:blip r:embed="rId2"/>
          <a:stretch>
            <a:fillRect/>
          </a:stretch>
        </p:blipFill>
        <p:spPr>
          <a:xfrm>
            <a:off x="6052053" y="874723"/>
            <a:ext cx="883320" cy="815372"/>
          </a:xfrm>
          <a:prstGeom prst="rect">
            <a:avLst/>
          </a:prstGeom>
        </p:spPr>
      </p:pic>
      <p:graphicFrame>
        <p:nvGraphicFramePr>
          <p:cNvPr id="6" name="Table 5"/>
          <p:cNvGraphicFramePr>
            <a:graphicFrameLocks noGrp="1"/>
          </p:cNvGraphicFramePr>
          <p:nvPr>
            <p:extLst/>
          </p:nvPr>
        </p:nvGraphicFramePr>
        <p:xfrm>
          <a:off x="295422" y="1768700"/>
          <a:ext cx="8553156" cy="4786844"/>
        </p:xfrm>
        <a:graphic>
          <a:graphicData uri="http://schemas.openxmlformats.org/drawingml/2006/table">
            <a:tbl>
              <a:tblPr firstRow="1" bandRow="1">
                <a:tableStyleId>{5C22544A-7EE6-4342-B048-85BDC9FD1C3A}</a:tableStyleId>
              </a:tblPr>
              <a:tblGrid>
                <a:gridCol w="1520245">
                  <a:extLst>
                    <a:ext uri="{9D8B030D-6E8A-4147-A177-3AD203B41FA5}">
                      <a16:colId xmlns:a16="http://schemas.microsoft.com/office/drawing/2014/main" val="20000"/>
                    </a:ext>
                  </a:extLst>
                </a:gridCol>
                <a:gridCol w="4816477">
                  <a:extLst>
                    <a:ext uri="{9D8B030D-6E8A-4147-A177-3AD203B41FA5}">
                      <a16:colId xmlns:a16="http://schemas.microsoft.com/office/drawing/2014/main" val="20001"/>
                    </a:ext>
                  </a:extLst>
                </a:gridCol>
                <a:gridCol w="1022969">
                  <a:extLst>
                    <a:ext uri="{9D8B030D-6E8A-4147-A177-3AD203B41FA5}">
                      <a16:colId xmlns:a16="http://schemas.microsoft.com/office/drawing/2014/main" val="20002"/>
                    </a:ext>
                  </a:extLst>
                </a:gridCol>
                <a:gridCol w="1193465">
                  <a:extLst>
                    <a:ext uri="{9D8B030D-6E8A-4147-A177-3AD203B41FA5}">
                      <a16:colId xmlns:a16="http://schemas.microsoft.com/office/drawing/2014/main" val="20003"/>
                    </a:ext>
                  </a:extLst>
                </a:gridCol>
              </a:tblGrid>
              <a:tr h="505392">
                <a:tc>
                  <a:txBody>
                    <a:bodyPr/>
                    <a:lstStyle/>
                    <a:p>
                      <a:r>
                        <a:rPr lang="en-GB" dirty="0" smtClean="0"/>
                        <a:t>Intervention</a:t>
                      </a:r>
                      <a:endParaRPr lang="en-GB" dirty="0"/>
                    </a:p>
                  </a:txBody>
                  <a:tcPr/>
                </a:tc>
                <a:tc>
                  <a:txBody>
                    <a:bodyPr/>
                    <a:lstStyle/>
                    <a:p>
                      <a:r>
                        <a:rPr lang="en-GB" dirty="0" smtClean="0"/>
                        <a:t>Summary</a:t>
                      </a:r>
                      <a:r>
                        <a:rPr lang="en-GB" baseline="0" dirty="0" smtClean="0"/>
                        <a:t> </a:t>
                      </a:r>
                      <a:endParaRPr lang="en-GB" dirty="0"/>
                    </a:p>
                  </a:txBody>
                  <a:tcPr/>
                </a:tc>
                <a:tc>
                  <a:txBody>
                    <a:bodyPr/>
                    <a:lstStyle/>
                    <a:p>
                      <a:r>
                        <a:rPr lang="en-GB" dirty="0" smtClean="0"/>
                        <a:t>Budget</a:t>
                      </a:r>
                      <a:endParaRPr lang="en-GB" dirty="0"/>
                    </a:p>
                  </a:txBody>
                  <a:tcPr/>
                </a:tc>
                <a:tc>
                  <a:txBody>
                    <a:bodyPr/>
                    <a:lstStyle/>
                    <a:p>
                      <a:r>
                        <a:rPr lang="en-GB" dirty="0" smtClean="0"/>
                        <a:t>Delivery</a:t>
                      </a:r>
                      <a:endParaRPr lang="en-GB" dirty="0"/>
                    </a:p>
                  </a:txBody>
                  <a:tcPr/>
                </a:tc>
                <a:extLst>
                  <a:ext uri="{0D108BD9-81ED-4DB2-BD59-A6C34878D82A}">
                    <a16:rowId xmlns:a16="http://schemas.microsoft.com/office/drawing/2014/main" val="10000"/>
                  </a:ext>
                </a:extLst>
              </a:tr>
              <a:tr h="599755">
                <a:tc>
                  <a:txBody>
                    <a:bodyPr/>
                    <a:lstStyle/>
                    <a:p>
                      <a:r>
                        <a:rPr lang="en-GB" sz="1400" dirty="0" smtClean="0"/>
                        <a:t>One Community</a:t>
                      </a:r>
                      <a:endParaRPr lang="en-GB" sz="1400" dirty="0"/>
                    </a:p>
                  </a:txBody>
                  <a:tcPr/>
                </a:tc>
                <a:tc>
                  <a:txBody>
                    <a:bodyPr/>
                    <a:lstStyle/>
                    <a:p>
                      <a:r>
                        <a:rPr lang="en-GB" sz="1400" dirty="0" smtClean="0"/>
                        <a:t>Employ officer to mainstream GR across 8 Local</a:t>
                      </a:r>
                      <a:r>
                        <a:rPr lang="en-GB" sz="1400" baseline="0" dirty="0" smtClean="0"/>
                        <a:t> Community Plans tackling localised GR issues.  £150K for programmes.</a:t>
                      </a:r>
                      <a:endParaRPr lang="en-GB" sz="1400" dirty="0"/>
                    </a:p>
                  </a:txBody>
                  <a:tcPr/>
                </a:tc>
                <a:tc>
                  <a:txBody>
                    <a:bodyPr/>
                    <a:lstStyle/>
                    <a:p>
                      <a:r>
                        <a:rPr lang="en-GB" sz="1600" dirty="0" smtClean="0"/>
                        <a:t>£316,805</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1"/>
                  </a:ext>
                </a:extLst>
              </a:tr>
              <a:tr h="757585">
                <a:tc>
                  <a:txBody>
                    <a:bodyPr/>
                    <a:lstStyle/>
                    <a:p>
                      <a:r>
                        <a:rPr lang="en-GB" sz="1400" dirty="0" smtClean="0"/>
                        <a:t>Identity: Cross-cultural strategic initiative</a:t>
                      </a:r>
                      <a:endParaRPr lang="en-GB" sz="1400" dirty="0"/>
                    </a:p>
                  </a:txBody>
                  <a:tcPr/>
                </a:tc>
                <a:tc>
                  <a:txBody>
                    <a:bodyPr/>
                    <a:lstStyle/>
                    <a:p>
                      <a:r>
                        <a:rPr lang="en-GB" sz="1400" dirty="0" smtClean="0"/>
                        <a:t>Strategic Link/sustained partnership working/dialogue</a:t>
                      </a:r>
                      <a:r>
                        <a:rPr lang="en-GB" sz="1400" baseline="0" dirty="0" smtClean="0"/>
                        <a:t> and shared space/programming  between Irish, Ulster-Scots and Marching bands identities.</a:t>
                      </a:r>
                      <a:endParaRPr lang="en-GB" sz="1400" dirty="0"/>
                    </a:p>
                  </a:txBody>
                  <a:tcPr/>
                </a:tc>
                <a:tc>
                  <a:txBody>
                    <a:bodyPr/>
                    <a:lstStyle/>
                    <a:p>
                      <a:r>
                        <a:rPr lang="en-GB" sz="1600" dirty="0" smtClean="0"/>
                        <a:t>£191,805</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2"/>
                  </a:ext>
                </a:extLst>
              </a:tr>
              <a:tr h="757585">
                <a:tc>
                  <a:txBody>
                    <a:bodyPr/>
                    <a:lstStyle/>
                    <a:p>
                      <a:r>
                        <a:rPr lang="en-GB" sz="1400" dirty="0" smtClean="0"/>
                        <a:t>Identity: Riverine</a:t>
                      </a:r>
                      <a:endParaRPr lang="en-GB" sz="1400" dirty="0"/>
                    </a:p>
                  </a:txBody>
                  <a:tcPr/>
                </a:tc>
                <a:tc>
                  <a:txBody>
                    <a:bodyPr/>
                    <a:lstStyle/>
                    <a:p>
                      <a:r>
                        <a:rPr lang="en-GB" sz="1400" dirty="0" err="1" smtClean="0"/>
                        <a:t>Strabane</a:t>
                      </a:r>
                      <a:r>
                        <a:rPr lang="en-GB" sz="1400" dirty="0" smtClean="0"/>
                        <a:t>/</a:t>
                      </a:r>
                      <a:r>
                        <a:rPr lang="en-GB" sz="1400" dirty="0" err="1" smtClean="0"/>
                        <a:t>Lifford</a:t>
                      </a:r>
                      <a:r>
                        <a:rPr lang="en-GB" sz="1400" dirty="0" smtClean="0"/>
                        <a:t> Cross-community, cross-border environmental stewardship programme riverside greenways/parkland (Parallel</a:t>
                      </a:r>
                      <a:r>
                        <a:rPr lang="en-GB" sz="1400" baseline="0" dirty="0" smtClean="0"/>
                        <a:t> with Capital Development Application)</a:t>
                      </a:r>
                      <a:endParaRPr lang="en-GB" sz="1400" dirty="0"/>
                    </a:p>
                  </a:txBody>
                  <a:tcPr/>
                </a:tc>
                <a:tc>
                  <a:txBody>
                    <a:bodyPr/>
                    <a:lstStyle/>
                    <a:p>
                      <a:r>
                        <a:rPr lang="en-GB" sz="1600" dirty="0" smtClean="0"/>
                        <a:t>£115,000</a:t>
                      </a:r>
                    </a:p>
                    <a:p>
                      <a:r>
                        <a:rPr lang="en-GB" sz="1200" dirty="0" smtClean="0"/>
                        <a:t>*re-bid</a:t>
                      </a:r>
                      <a:r>
                        <a:rPr lang="en-GB" sz="1200" baseline="0" dirty="0" smtClean="0"/>
                        <a:t> may increase</a:t>
                      </a:r>
                      <a:endParaRPr lang="en-GB" sz="12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3"/>
                  </a:ext>
                </a:extLst>
              </a:tr>
              <a:tr h="757585">
                <a:tc>
                  <a:txBody>
                    <a:bodyPr/>
                    <a:lstStyle/>
                    <a:p>
                      <a:r>
                        <a:rPr lang="en-GB" sz="1400" dirty="0" smtClean="0"/>
                        <a:t>Identity: Sport</a:t>
                      </a:r>
                      <a:endParaRPr lang="en-GB" sz="1400" dirty="0"/>
                    </a:p>
                  </a:txBody>
                  <a:tcPr/>
                </a:tc>
                <a:tc>
                  <a:txBody>
                    <a:bodyPr/>
                    <a:lstStyle/>
                    <a:p>
                      <a:r>
                        <a:rPr lang="en-GB" sz="1400" dirty="0" smtClean="0"/>
                        <a:t>Clubs/participants wide geographical area diversity, reconciliation, cross-community contact.  Training, summer</a:t>
                      </a:r>
                      <a:r>
                        <a:rPr lang="en-GB" sz="1400" baseline="0" dirty="0" smtClean="0"/>
                        <a:t> camps, soccer/rugby/GAA community festivals.</a:t>
                      </a:r>
                      <a:endParaRPr lang="en-GB" sz="1400" dirty="0"/>
                    </a:p>
                  </a:txBody>
                  <a:tcPr/>
                </a:tc>
                <a:tc>
                  <a:txBody>
                    <a:bodyPr/>
                    <a:lstStyle/>
                    <a:p>
                      <a:r>
                        <a:rPr lang="en-GB" sz="1600" dirty="0" smtClean="0"/>
                        <a:t>£188,000</a:t>
                      </a:r>
                      <a:endParaRPr lang="en-GB" sz="1600" dirty="0"/>
                    </a:p>
                  </a:txBody>
                  <a:tcPr/>
                </a:tc>
                <a:tc>
                  <a:txBody>
                    <a:bodyPr/>
                    <a:lstStyle/>
                    <a:p>
                      <a:r>
                        <a:rPr lang="en-GB" sz="1600" dirty="0" smtClean="0"/>
                        <a:t>Lead Partner</a:t>
                      </a:r>
                      <a:endParaRPr lang="en-GB" sz="1600" dirty="0"/>
                    </a:p>
                  </a:txBody>
                  <a:tcPr/>
                </a:tc>
                <a:extLst>
                  <a:ext uri="{0D108BD9-81ED-4DB2-BD59-A6C34878D82A}">
                    <a16:rowId xmlns:a16="http://schemas.microsoft.com/office/drawing/2014/main" val="10004"/>
                  </a:ext>
                </a:extLst>
              </a:tr>
              <a:tr h="872320">
                <a:tc>
                  <a:txBody>
                    <a:bodyPr/>
                    <a:lstStyle/>
                    <a:p>
                      <a:r>
                        <a:rPr lang="en-GB" sz="1400" dirty="0" smtClean="0"/>
                        <a:t>Decade</a:t>
                      </a:r>
                      <a:r>
                        <a:rPr lang="en-GB" sz="1400" baseline="0" dirty="0" smtClean="0"/>
                        <a:t> of Commemorations</a:t>
                      </a:r>
                      <a:endParaRPr lang="en-GB" sz="1400" dirty="0"/>
                    </a:p>
                  </a:txBody>
                  <a:tcPr/>
                </a:tc>
                <a:tc>
                  <a:txBody>
                    <a:bodyPr/>
                    <a:lstStyle/>
                    <a:p>
                      <a:r>
                        <a:rPr lang="en-GB" sz="1400" dirty="0" smtClean="0"/>
                        <a:t>Inclusive ethical response to commemorations.  2</a:t>
                      </a:r>
                      <a:r>
                        <a:rPr lang="en-GB" sz="1400" baseline="0" dirty="0" smtClean="0"/>
                        <a:t> exhibitions (2018 WW1/General Election; 2020 Partition, NI formation). Community and schools programme including digital elements.</a:t>
                      </a:r>
                      <a:endParaRPr lang="en-GB" sz="1400" dirty="0"/>
                    </a:p>
                  </a:txBody>
                  <a:tcPr/>
                </a:tc>
                <a:tc>
                  <a:txBody>
                    <a:bodyPr/>
                    <a:lstStyle/>
                    <a:p>
                      <a:r>
                        <a:rPr lang="en-GB" sz="1600" dirty="0" smtClean="0"/>
                        <a:t>£250,000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5"/>
                  </a:ext>
                </a:extLst>
              </a:tr>
              <a:tr h="536622">
                <a:tc>
                  <a:txBody>
                    <a:bodyPr/>
                    <a:lstStyle/>
                    <a:p>
                      <a:r>
                        <a:rPr lang="en-GB" sz="1400" dirty="0" smtClean="0"/>
                        <a:t>Unheard Voices</a:t>
                      </a:r>
                      <a:endParaRPr lang="en-GB" sz="1400" dirty="0"/>
                    </a:p>
                  </a:txBody>
                  <a:tcPr/>
                </a:tc>
                <a:tc>
                  <a:txBody>
                    <a:bodyPr/>
                    <a:lstStyle/>
                    <a:p>
                      <a:r>
                        <a:rPr lang="en-GB" sz="1400" dirty="0" smtClean="0"/>
                        <a:t>Programme engaging unheard</a:t>
                      </a:r>
                      <a:r>
                        <a:rPr lang="en-GB" sz="1400" baseline="0" dirty="0" smtClean="0"/>
                        <a:t> and dissenting voices, storytelling and dialogue, conferences, workshops, seminars.</a:t>
                      </a:r>
                      <a:endParaRPr lang="en-GB" sz="1400" dirty="0"/>
                    </a:p>
                  </a:txBody>
                  <a:tcPr/>
                </a:tc>
                <a:tc>
                  <a:txBody>
                    <a:bodyPr/>
                    <a:lstStyle/>
                    <a:p>
                      <a:r>
                        <a:rPr lang="en-GB" sz="1600" dirty="0" smtClean="0"/>
                        <a:t>£158,000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051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get to this point has been over a 12 month process.</a:t>
            </a:r>
            <a:endParaRPr lang="en-GB" dirty="0"/>
          </a:p>
        </p:txBody>
      </p:sp>
      <p:sp>
        <p:nvSpPr>
          <p:cNvPr id="3" name="Content Placeholder 2"/>
          <p:cNvSpPr>
            <a:spLocks noGrp="1"/>
          </p:cNvSpPr>
          <p:nvPr>
            <p:ph idx="1"/>
          </p:nvPr>
        </p:nvSpPr>
        <p:spPr>
          <a:xfrm>
            <a:off x="628650" y="2228849"/>
            <a:ext cx="4999418" cy="3948113"/>
          </a:xfrm>
        </p:spPr>
        <p:txBody>
          <a:bodyPr>
            <a:normAutofit/>
          </a:bodyPr>
          <a:lstStyle/>
          <a:p>
            <a:r>
              <a:rPr lang="en-GB" sz="2400" dirty="0" smtClean="0"/>
              <a:t>SEUPB Context/Background</a:t>
            </a:r>
          </a:p>
          <a:p>
            <a:r>
              <a:rPr lang="en-GB" sz="2400" dirty="0" smtClean="0"/>
              <a:t>DCSDC Consultation and Stage 1 Submission (June 2016)</a:t>
            </a:r>
          </a:p>
          <a:p>
            <a:r>
              <a:rPr lang="en-GB" sz="2400" dirty="0" smtClean="0"/>
              <a:t>DCSDC Development and Stage 2 Submission (September 2016)</a:t>
            </a:r>
          </a:p>
          <a:p>
            <a:r>
              <a:rPr lang="en-GB" sz="2400" dirty="0" smtClean="0"/>
              <a:t>Draft letter of offer (January 2017)</a:t>
            </a:r>
          </a:p>
          <a:p>
            <a:r>
              <a:rPr lang="en-GB" sz="2400" dirty="0" smtClean="0"/>
              <a:t>Letter of Offer and Permission to start</a:t>
            </a:r>
          </a:p>
          <a:p>
            <a:r>
              <a:rPr lang="en-GB" sz="2400" dirty="0" smtClean="0"/>
              <a:t>Launch (June 2017)</a:t>
            </a:r>
          </a:p>
          <a:p>
            <a:pPr marL="0" indent="0">
              <a:buNone/>
            </a:pPr>
            <a:endParaRPr lang="en-GB" sz="2400" dirty="0" smtClean="0"/>
          </a:p>
          <a:p>
            <a:pPr marL="0" indent="0">
              <a:buNone/>
            </a:pPr>
            <a:endParaRPr lang="en-GB" sz="2400" dirty="0"/>
          </a:p>
        </p:txBody>
      </p:sp>
      <p:pic>
        <p:nvPicPr>
          <p:cNvPr id="1026" name="Picture 2" descr="Image result for Hands across the divid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20" y="2008032"/>
            <a:ext cx="295275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stled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20" y="3994693"/>
            <a:ext cx="2952750" cy="1960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517204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32915958"/>
              </p:ext>
            </p:extLst>
          </p:nvPr>
        </p:nvGraphicFramePr>
        <p:xfrm>
          <a:off x="225084" y="1872974"/>
          <a:ext cx="8482818" cy="3601720"/>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val="20000"/>
                    </a:ext>
                  </a:extLst>
                </a:gridCol>
                <a:gridCol w="4600135">
                  <a:extLst>
                    <a:ext uri="{9D8B030D-6E8A-4147-A177-3AD203B41FA5}">
                      <a16:colId xmlns:a16="http://schemas.microsoft.com/office/drawing/2014/main" val="20001"/>
                    </a:ext>
                  </a:extLst>
                </a:gridCol>
                <a:gridCol w="1026942">
                  <a:extLst>
                    <a:ext uri="{9D8B030D-6E8A-4147-A177-3AD203B41FA5}">
                      <a16:colId xmlns:a16="http://schemas.microsoft.com/office/drawing/2014/main" val="20002"/>
                    </a:ext>
                  </a:extLst>
                </a:gridCol>
                <a:gridCol w="1026942">
                  <a:extLst>
                    <a:ext uri="{9D8B030D-6E8A-4147-A177-3AD203B41FA5}">
                      <a16:colId xmlns:a16="http://schemas.microsoft.com/office/drawing/2014/main" val="20003"/>
                    </a:ext>
                  </a:extLst>
                </a:gridCol>
              </a:tblGrid>
              <a:tr h="370840">
                <a:tc>
                  <a:txBody>
                    <a:bodyPr/>
                    <a:lstStyle/>
                    <a:p>
                      <a:r>
                        <a:rPr lang="en-GB" dirty="0" smtClean="0"/>
                        <a:t>Intervention</a:t>
                      </a:r>
                      <a:endParaRPr lang="en-GB" dirty="0"/>
                    </a:p>
                  </a:txBody>
                  <a:tcPr/>
                </a:tc>
                <a:tc>
                  <a:txBody>
                    <a:bodyPr/>
                    <a:lstStyle/>
                    <a:p>
                      <a:r>
                        <a:rPr lang="en-GB" dirty="0" smtClean="0"/>
                        <a:t>Summary</a:t>
                      </a:r>
                      <a:endParaRPr lang="en-GB" dirty="0"/>
                    </a:p>
                  </a:txBody>
                  <a:tcPr/>
                </a:tc>
                <a:tc>
                  <a:txBody>
                    <a:bodyPr/>
                    <a:lstStyle/>
                    <a:p>
                      <a:r>
                        <a:rPr lang="en-GB" dirty="0" smtClean="0"/>
                        <a:t>Budget</a:t>
                      </a:r>
                      <a:endParaRPr lang="en-GB" dirty="0"/>
                    </a:p>
                  </a:txBody>
                  <a:tcPr/>
                </a:tc>
                <a:tc>
                  <a:txBody>
                    <a:bodyPr/>
                    <a:lstStyle/>
                    <a:p>
                      <a:r>
                        <a:rPr lang="en-GB" dirty="0" smtClean="0"/>
                        <a:t> Delivery</a:t>
                      </a:r>
                      <a:endParaRPr lang="en-GB" dirty="0"/>
                    </a:p>
                  </a:txBody>
                  <a:tcPr/>
                </a:tc>
                <a:extLst>
                  <a:ext uri="{0D108BD9-81ED-4DB2-BD59-A6C34878D82A}">
                    <a16:rowId xmlns:a16="http://schemas.microsoft.com/office/drawing/2014/main" val="10000"/>
                  </a:ext>
                </a:extLst>
              </a:tr>
              <a:tr h="370840">
                <a:tc>
                  <a:txBody>
                    <a:bodyPr/>
                    <a:lstStyle/>
                    <a:p>
                      <a:r>
                        <a:rPr lang="en-GB" sz="1400" dirty="0" smtClean="0"/>
                        <a:t>Patriarchy</a:t>
                      </a:r>
                      <a:endParaRPr lang="en-GB" sz="1400" dirty="0"/>
                    </a:p>
                  </a:txBody>
                  <a:tcPr/>
                </a:tc>
                <a:tc>
                  <a:txBody>
                    <a:bodyPr/>
                    <a:lstStyle/>
                    <a:p>
                      <a:r>
                        <a:rPr lang="en-GB" sz="1400" dirty="0" smtClean="0"/>
                        <a:t>Programme/Resource Manual around gender</a:t>
                      </a:r>
                      <a:r>
                        <a:rPr lang="en-GB" sz="1400" baseline="0" dirty="0" smtClean="0"/>
                        <a:t> based violence and peace building.  Empowerment.</a:t>
                      </a:r>
                      <a:endParaRPr lang="en-GB" sz="1400" dirty="0"/>
                    </a:p>
                  </a:txBody>
                  <a:tcPr/>
                </a:tc>
                <a:tc>
                  <a:txBody>
                    <a:bodyPr/>
                    <a:lstStyle/>
                    <a:p>
                      <a:r>
                        <a:rPr lang="en-GB" sz="1600" dirty="0" smtClean="0"/>
                        <a:t>£130,000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1"/>
                  </a:ext>
                </a:extLst>
              </a:tr>
              <a:tr h="370840">
                <a:tc>
                  <a:txBody>
                    <a:bodyPr/>
                    <a:lstStyle/>
                    <a:p>
                      <a:r>
                        <a:rPr lang="en-GB" sz="1400" dirty="0" smtClean="0"/>
                        <a:t>Cohesive neighbourhoods: BME,</a:t>
                      </a:r>
                      <a:r>
                        <a:rPr lang="en-GB" sz="1400" baseline="0" dirty="0" smtClean="0"/>
                        <a:t> LGBT, Minorities</a:t>
                      </a:r>
                      <a:endParaRPr lang="en-GB" sz="1400" dirty="0"/>
                    </a:p>
                  </a:txBody>
                  <a:tcPr/>
                </a:tc>
                <a:tc>
                  <a:txBody>
                    <a:bodyPr/>
                    <a:lstStyle/>
                    <a:p>
                      <a:r>
                        <a:rPr lang="en-GB" sz="1400" dirty="0" smtClean="0"/>
                        <a:t>Foyle Racial Equality Forum; Anti-prejudice Schools</a:t>
                      </a:r>
                      <a:r>
                        <a:rPr lang="en-GB" sz="1400" baseline="0" dirty="0" smtClean="0"/>
                        <a:t> campaign; Governance/Capacity Development; Advice Services Mainstreaming; Intercultural pairing.</a:t>
                      </a:r>
                      <a:endParaRPr lang="en-GB" sz="1400" dirty="0"/>
                    </a:p>
                  </a:txBody>
                  <a:tcPr/>
                </a:tc>
                <a:tc>
                  <a:txBody>
                    <a:bodyPr/>
                    <a:lstStyle/>
                    <a:p>
                      <a:r>
                        <a:rPr lang="en-GB" sz="1600" dirty="0" smtClean="0"/>
                        <a:t>£215,000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2"/>
                  </a:ext>
                </a:extLst>
              </a:tr>
              <a:tr h="370840">
                <a:tc>
                  <a:txBody>
                    <a:bodyPr/>
                    <a:lstStyle/>
                    <a:p>
                      <a:r>
                        <a:rPr lang="en-GB" sz="1400" dirty="0" smtClean="0"/>
                        <a:t>Cohesive neighbourhoods: Small Grants</a:t>
                      </a:r>
                      <a:endParaRPr lang="en-GB" sz="1400" dirty="0"/>
                    </a:p>
                  </a:txBody>
                  <a:tcPr/>
                </a:tc>
                <a:tc>
                  <a:txBody>
                    <a:bodyPr/>
                    <a:lstStyle/>
                    <a:p>
                      <a:r>
                        <a:rPr lang="en-GB" sz="1400" dirty="0" smtClean="0"/>
                        <a:t>10-16 grants where tendered approach less viable and key issues </a:t>
                      </a:r>
                      <a:r>
                        <a:rPr lang="en-GB" sz="1400" dirty="0" err="1" smtClean="0"/>
                        <a:t>eg</a:t>
                      </a:r>
                      <a:r>
                        <a:rPr lang="en-GB" sz="1400" dirty="0" smtClean="0"/>
                        <a:t>. Political ex-prisoners, victims/survivors,</a:t>
                      </a:r>
                      <a:r>
                        <a:rPr lang="en-GB" sz="1400" baseline="0" dirty="0" smtClean="0"/>
                        <a:t> political demarcation, punishment attacks, festivals.</a:t>
                      </a:r>
                      <a:endParaRPr lang="en-GB" sz="1400" dirty="0"/>
                    </a:p>
                  </a:txBody>
                  <a:tcPr/>
                </a:tc>
                <a:tc>
                  <a:txBody>
                    <a:bodyPr/>
                    <a:lstStyle/>
                    <a:p>
                      <a:r>
                        <a:rPr lang="en-GB" sz="1600" dirty="0" smtClean="0"/>
                        <a:t>£500,000</a:t>
                      </a:r>
                      <a:r>
                        <a:rPr lang="en-GB" sz="1200" dirty="0" smtClean="0"/>
                        <a:t>*re-bid</a:t>
                      </a:r>
                      <a:r>
                        <a:rPr lang="en-GB" sz="1200" baseline="0" dirty="0" smtClean="0"/>
                        <a:t> may increase</a:t>
                      </a:r>
                      <a:endParaRPr lang="en-GB" sz="1200" dirty="0"/>
                    </a:p>
                  </a:txBody>
                  <a:tcPr/>
                </a:tc>
                <a:tc>
                  <a:txBody>
                    <a:bodyPr/>
                    <a:lstStyle/>
                    <a:p>
                      <a:r>
                        <a:rPr lang="en-GB" sz="1600" dirty="0" smtClean="0"/>
                        <a:t>Small Grants</a:t>
                      </a:r>
                      <a:endParaRPr lang="en-GB" sz="1600" dirty="0"/>
                    </a:p>
                  </a:txBody>
                  <a:tcPr/>
                </a:tc>
                <a:extLst>
                  <a:ext uri="{0D108BD9-81ED-4DB2-BD59-A6C34878D82A}">
                    <a16:rowId xmlns:a16="http://schemas.microsoft.com/office/drawing/2014/main" val="10003"/>
                  </a:ext>
                </a:extLst>
              </a:tr>
              <a:tr h="370840">
                <a:tc>
                  <a:txBody>
                    <a:bodyPr/>
                    <a:lstStyle/>
                    <a:p>
                      <a:r>
                        <a:rPr lang="en-GB" sz="1400" dirty="0" smtClean="0"/>
                        <a:t>Leadership: Youth/Schools</a:t>
                      </a:r>
                      <a:r>
                        <a:rPr lang="en-GB" sz="1400" baseline="0" dirty="0" smtClean="0"/>
                        <a:t> Trainers</a:t>
                      </a:r>
                      <a:endParaRPr lang="en-GB" sz="1400" dirty="0"/>
                    </a:p>
                  </a:txBody>
                  <a:tcPr/>
                </a:tc>
                <a:tc>
                  <a:txBody>
                    <a:bodyPr/>
                    <a:lstStyle/>
                    <a:p>
                      <a:r>
                        <a:rPr lang="en-GB" sz="1400" dirty="0" smtClean="0"/>
                        <a:t>Training</a:t>
                      </a:r>
                      <a:r>
                        <a:rPr lang="en-GB" sz="1400" baseline="0" dirty="0" smtClean="0"/>
                        <a:t> programme reaching educators of 11-24 age group on racism, sectarianism, homophobia, legacy.</a:t>
                      </a:r>
                      <a:endParaRPr lang="en-GB" sz="1400" dirty="0"/>
                    </a:p>
                  </a:txBody>
                  <a:tcPr/>
                </a:tc>
                <a:tc>
                  <a:txBody>
                    <a:bodyPr/>
                    <a:lstStyle/>
                    <a:p>
                      <a:r>
                        <a:rPr lang="en-GB" sz="1600" dirty="0" smtClean="0"/>
                        <a:t>£25,000</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4"/>
                  </a:ext>
                </a:extLst>
              </a:tr>
              <a:tr h="370840">
                <a:tc>
                  <a:txBody>
                    <a:bodyPr/>
                    <a:lstStyle/>
                    <a:p>
                      <a:r>
                        <a:rPr lang="en-GB" sz="1400" dirty="0" smtClean="0"/>
                        <a:t>Leadership: Marginalised Young</a:t>
                      </a:r>
                      <a:r>
                        <a:rPr lang="en-GB" sz="1400" baseline="0" dirty="0" smtClean="0"/>
                        <a:t> Adults</a:t>
                      </a:r>
                      <a:endParaRPr lang="en-GB" sz="1400" dirty="0"/>
                    </a:p>
                  </a:txBody>
                  <a:tcPr/>
                </a:tc>
                <a:tc>
                  <a:txBody>
                    <a:bodyPr/>
                    <a:lstStyle/>
                    <a:p>
                      <a:r>
                        <a:rPr lang="en-GB" sz="1400" dirty="0" smtClean="0"/>
                        <a:t>Structured volunteering 16-25 year olds at risk anti-social behaviour; social action projects, anti-prejudice, mobility</a:t>
                      </a:r>
                      <a:r>
                        <a:rPr lang="en-GB" sz="1400" baseline="0" dirty="0" smtClean="0"/>
                        <a:t> to shared spaces, community planning engagement.</a:t>
                      </a:r>
                      <a:endParaRPr lang="en-GB" sz="1400" dirty="0"/>
                    </a:p>
                  </a:txBody>
                  <a:tcPr/>
                </a:tc>
                <a:tc>
                  <a:txBody>
                    <a:bodyPr/>
                    <a:lstStyle/>
                    <a:p>
                      <a:r>
                        <a:rPr lang="en-GB" sz="1600" dirty="0" smtClean="0"/>
                        <a:t>£340,883</a:t>
                      </a:r>
                      <a:endParaRPr lang="en-GB" sz="1600" dirty="0"/>
                    </a:p>
                  </a:txBody>
                  <a:tcPr/>
                </a:tc>
                <a:tc>
                  <a:txBody>
                    <a:bodyPr/>
                    <a:lstStyle/>
                    <a:p>
                      <a:r>
                        <a:rPr lang="en-GB" sz="1600" dirty="0" smtClean="0"/>
                        <a:t>Tender</a:t>
                      </a:r>
                      <a:endParaRPr lang="en-GB" sz="1600" dirty="0"/>
                    </a:p>
                  </a:txBody>
                  <a:tcPr/>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a:xfrm>
            <a:off x="388379" y="1002636"/>
            <a:ext cx="7886700" cy="779465"/>
          </a:xfrm>
        </p:spPr>
        <p:txBody>
          <a:bodyPr/>
          <a:lstStyle/>
          <a:p>
            <a:r>
              <a:rPr lang="en-GB" dirty="0" smtClean="0"/>
              <a:t>Building Positive Relations (contd.)</a:t>
            </a:r>
            <a:endParaRPr lang="en-GB" dirty="0"/>
          </a:p>
        </p:txBody>
      </p:sp>
      <p:pic>
        <p:nvPicPr>
          <p:cNvPr id="5" name="Picture 4"/>
          <p:cNvPicPr>
            <a:picLocks noChangeAspect="1"/>
          </p:cNvPicPr>
          <p:nvPr/>
        </p:nvPicPr>
        <p:blipFill>
          <a:blip r:embed="rId2"/>
          <a:stretch>
            <a:fillRect/>
          </a:stretch>
        </p:blipFill>
        <p:spPr>
          <a:xfrm>
            <a:off x="6867978" y="1002636"/>
            <a:ext cx="942867" cy="870338"/>
          </a:xfrm>
          <a:prstGeom prst="rect">
            <a:avLst/>
          </a:prstGeom>
        </p:spPr>
      </p:pic>
      <p:sp>
        <p:nvSpPr>
          <p:cNvPr id="7" name="TextBox 6"/>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837052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7043"/>
            <a:ext cx="7886700" cy="779465"/>
          </a:xfrm>
        </p:spPr>
        <p:txBody>
          <a:bodyPr/>
          <a:lstStyle/>
          <a:p>
            <a:r>
              <a:rPr lang="en-GB" dirty="0" smtClean="0"/>
              <a:t>Peace IV Strategic Partnership Board</a:t>
            </a:r>
            <a:endParaRPr lang="en-GB" dirty="0"/>
          </a:p>
        </p:txBody>
      </p:sp>
      <p:sp>
        <p:nvSpPr>
          <p:cNvPr id="4" name="Content Placeholder 2"/>
          <p:cNvSpPr>
            <a:spLocks noGrp="1"/>
          </p:cNvSpPr>
          <p:nvPr>
            <p:ph idx="1"/>
          </p:nvPr>
        </p:nvSpPr>
        <p:spPr>
          <a:xfrm>
            <a:off x="628650" y="1866508"/>
            <a:ext cx="5630482" cy="3046535"/>
          </a:xfrm>
        </p:spPr>
        <p:txBody>
          <a:bodyPr>
            <a:noAutofit/>
          </a:bodyPr>
          <a:lstStyle/>
          <a:p>
            <a:r>
              <a:rPr lang="en-GB" sz="1600" dirty="0" smtClean="0"/>
              <a:t>An </a:t>
            </a:r>
            <a:r>
              <a:rPr lang="en-GB" sz="1600" dirty="0"/>
              <a:t>unincorporated body </a:t>
            </a:r>
            <a:r>
              <a:rPr lang="en-GB" sz="1600" dirty="0" smtClean="0"/>
              <a:t>(Open Call for social partners)</a:t>
            </a:r>
          </a:p>
          <a:p>
            <a:r>
              <a:rPr lang="en-GB" sz="1600" dirty="0" smtClean="0"/>
              <a:t>Responsible </a:t>
            </a:r>
            <a:r>
              <a:rPr lang="en-GB" sz="1600" dirty="0"/>
              <a:t>for </a:t>
            </a:r>
            <a:r>
              <a:rPr lang="en-GB" sz="1600" dirty="0" smtClean="0"/>
              <a:t>overall management/delivery </a:t>
            </a:r>
            <a:r>
              <a:rPr lang="en-GB" sz="1600" dirty="0"/>
              <a:t>of the </a:t>
            </a:r>
            <a:r>
              <a:rPr lang="en-GB" sz="1600" dirty="0" smtClean="0"/>
              <a:t>council &amp; SEUPB approved PEACE </a:t>
            </a:r>
            <a:r>
              <a:rPr lang="en-GB" sz="1600" dirty="0"/>
              <a:t>IV programme and </a:t>
            </a:r>
            <a:r>
              <a:rPr lang="en-GB" sz="1600" dirty="0" smtClean="0"/>
              <a:t>finances. </a:t>
            </a:r>
          </a:p>
          <a:p>
            <a:r>
              <a:rPr lang="en-GB" sz="1600" dirty="0" smtClean="0"/>
              <a:t>32 board members </a:t>
            </a:r>
            <a:r>
              <a:rPr lang="en-GB" sz="1600" dirty="0"/>
              <a:t>across three </a:t>
            </a:r>
            <a:r>
              <a:rPr lang="en-GB" sz="1600" dirty="0" smtClean="0"/>
              <a:t>strands</a:t>
            </a:r>
          </a:p>
          <a:p>
            <a:r>
              <a:rPr lang="en-GB" sz="1600" dirty="0" smtClean="0"/>
              <a:t>Elected representatives (12), </a:t>
            </a:r>
            <a:r>
              <a:rPr lang="en-GB" sz="1600" dirty="0"/>
              <a:t>statutory/public sector agencies </a:t>
            </a:r>
            <a:r>
              <a:rPr lang="en-GB" sz="1600" dirty="0" smtClean="0"/>
              <a:t>(8) and </a:t>
            </a:r>
            <a:r>
              <a:rPr lang="en-GB" sz="1600" dirty="0"/>
              <a:t>social </a:t>
            </a:r>
            <a:r>
              <a:rPr lang="en-GB" sz="1600" dirty="0" smtClean="0"/>
              <a:t>partners (12).   </a:t>
            </a:r>
          </a:p>
          <a:p>
            <a:r>
              <a:rPr lang="en-GB" sz="1600" dirty="0" smtClean="0"/>
              <a:t>Social Partners: Anne McTaggart, Maureen Hetherington, </a:t>
            </a:r>
            <a:r>
              <a:rPr lang="en-GB" sz="1600" dirty="0" err="1" smtClean="0"/>
              <a:t>Agnieska</a:t>
            </a:r>
            <a:r>
              <a:rPr lang="en-GB" sz="1600" dirty="0" smtClean="0"/>
              <a:t> </a:t>
            </a:r>
            <a:r>
              <a:rPr lang="en-GB" sz="1600" dirty="0" err="1" smtClean="0"/>
              <a:t>Luczak</a:t>
            </a:r>
            <a:r>
              <a:rPr lang="en-GB" sz="1600" dirty="0" smtClean="0"/>
              <a:t>, William </a:t>
            </a:r>
            <a:r>
              <a:rPr lang="en-GB" sz="1600" dirty="0" err="1" smtClean="0"/>
              <a:t>Lamrock</a:t>
            </a:r>
            <a:r>
              <a:rPr lang="en-GB" sz="1600" dirty="0" smtClean="0"/>
              <a:t>, Paul Gallagher, Teresa Stewart, </a:t>
            </a:r>
            <a:r>
              <a:rPr lang="en-GB" sz="1600" dirty="0" err="1" smtClean="0"/>
              <a:t>Conal</a:t>
            </a:r>
            <a:r>
              <a:rPr lang="en-GB" sz="1600" dirty="0" smtClean="0"/>
              <a:t> </a:t>
            </a:r>
            <a:r>
              <a:rPr lang="en-GB" sz="1600" dirty="0" err="1" smtClean="0"/>
              <a:t>McFeely</a:t>
            </a:r>
            <a:r>
              <a:rPr lang="en-GB" sz="1600" dirty="0" smtClean="0"/>
              <a:t>, </a:t>
            </a:r>
            <a:r>
              <a:rPr lang="en-GB" sz="1600" dirty="0" err="1" smtClean="0"/>
              <a:t>Gearóid</a:t>
            </a:r>
            <a:r>
              <a:rPr lang="en-GB" sz="1600" dirty="0"/>
              <a:t> Ó </a:t>
            </a:r>
            <a:r>
              <a:rPr lang="en-GB" sz="1600" dirty="0" err="1" smtClean="0"/>
              <a:t>hEára</a:t>
            </a:r>
            <a:r>
              <a:rPr lang="en-GB" sz="1600" dirty="0" smtClean="0"/>
              <a:t>, Alison Wallace, Catherine Cooke, Margaret McLaughlin, Darren O’Neill.</a:t>
            </a:r>
          </a:p>
          <a:p>
            <a:r>
              <a:rPr lang="en-GB" sz="1600" dirty="0" smtClean="0"/>
              <a:t>Elected Members: 6 SF, 3 SDLP, 3 DUP</a:t>
            </a:r>
          </a:p>
          <a:p>
            <a:r>
              <a:rPr lang="en-GB" sz="1600" dirty="0" smtClean="0"/>
              <a:t>Statutory Agencies: NIHE, DEARA, </a:t>
            </a:r>
            <a:r>
              <a:rPr lang="en-GB" sz="1600" dirty="0" err="1" smtClean="0"/>
              <a:t>Dept</a:t>
            </a:r>
            <a:r>
              <a:rPr lang="en-GB" sz="1600" dirty="0" smtClean="0"/>
              <a:t> of Communities, PSNI, EA, (Western Division), Youth Justice, WHSCT, NWRC</a:t>
            </a:r>
          </a:p>
          <a:p>
            <a:endParaRPr lang="en-GB" sz="16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46" y="2695116"/>
            <a:ext cx="2235072" cy="1646895"/>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4085875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Partnership Board &amp; Steering Groups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6956882"/>
              </p:ext>
            </p:extLst>
          </p:nvPr>
        </p:nvGraphicFramePr>
        <p:xfrm>
          <a:off x="628650" y="3072911"/>
          <a:ext cx="7886700" cy="394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31520" y="2367170"/>
            <a:ext cx="2799472" cy="1754326"/>
          </a:xfrm>
          <a:prstGeom prst="rect">
            <a:avLst/>
          </a:prstGeom>
        </p:spPr>
        <p:txBody>
          <a:bodyPr wrap="square">
            <a:spAutoFit/>
          </a:bodyPr>
          <a:lstStyle/>
          <a:p>
            <a:r>
              <a:rPr lang="en-GB" dirty="0"/>
              <a:t>Partnership has 3 thematic steering groups  (monthly) to assist in the development, co-ordination and ongoing review of each of the themes. </a:t>
            </a:r>
          </a:p>
        </p:txBody>
      </p:sp>
      <p:sp>
        <p:nvSpPr>
          <p:cNvPr id="6" name="Rectangle 5"/>
          <p:cNvSpPr/>
          <p:nvPr/>
        </p:nvSpPr>
        <p:spPr>
          <a:xfrm>
            <a:off x="5528603" y="2367170"/>
            <a:ext cx="3390314" cy="2031325"/>
          </a:xfrm>
          <a:prstGeom prst="rect">
            <a:avLst/>
          </a:prstGeom>
        </p:spPr>
        <p:txBody>
          <a:bodyPr wrap="square">
            <a:spAutoFit/>
          </a:bodyPr>
          <a:lstStyle/>
          <a:p>
            <a:r>
              <a:rPr lang="en-GB" dirty="0"/>
              <a:t>Additional </a:t>
            </a:r>
            <a:r>
              <a:rPr lang="en-GB" dirty="0" smtClean="0"/>
              <a:t>Operational </a:t>
            </a:r>
            <a:r>
              <a:rPr lang="en-GB" dirty="0"/>
              <a:t>Steering group responsible for monitoring spend, progress, claims, risk identification </a:t>
            </a:r>
            <a:r>
              <a:rPr lang="en-GB" dirty="0" smtClean="0"/>
              <a:t>and mainstreaming learning towards end of programme etc.</a:t>
            </a:r>
          </a:p>
          <a:p>
            <a:endParaRPr lang="en-GB" dirty="0"/>
          </a:p>
        </p:txBody>
      </p:sp>
      <p:sp>
        <p:nvSpPr>
          <p:cNvPr id="7" name="TextBox 6"/>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935377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Peace IV Management Staffing</a:t>
            </a:r>
            <a:endParaRPr lang="en-GB" dirty="0"/>
          </a:p>
        </p:txBody>
      </p:sp>
      <p:sp>
        <p:nvSpPr>
          <p:cNvPr id="4" name="TextBox 3"/>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
        <p:nvSpPr>
          <p:cNvPr id="3" name="TextBox 2"/>
          <p:cNvSpPr txBox="1"/>
          <p:nvPr/>
        </p:nvSpPr>
        <p:spPr>
          <a:xfrm>
            <a:off x="831273" y="2462645"/>
            <a:ext cx="7242463" cy="2246769"/>
          </a:xfrm>
          <a:prstGeom prst="rect">
            <a:avLst/>
          </a:prstGeom>
          <a:noFill/>
        </p:spPr>
        <p:txBody>
          <a:bodyPr wrap="square" rtlCol="0">
            <a:spAutoFit/>
          </a:bodyPr>
          <a:lstStyle/>
          <a:p>
            <a:r>
              <a:rPr lang="en-GB" sz="2000" dirty="0" smtClean="0"/>
              <a:t>Programme Manager (PEACE):		Sue Divin</a:t>
            </a:r>
          </a:p>
          <a:p>
            <a:endParaRPr lang="en-GB" sz="2000" dirty="0"/>
          </a:p>
          <a:p>
            <a:r>
              <a:rPr lang="en-GB" sz="2000" dirty="0" smtClean="0"/>
              <a:t>Project Officer:				Mary Claire Kerlin</a:t>
            </a:r>
          </a:p>
          <a:p>
            <a:endParaRPr lang="en-GB" sz="2000" dirty="0"/>
          </a:p>
          <a:p>
            <a:r>
              <a:rPr lang="en-GB" sz="2000" dirty="0" smtClean="0"/>
              <a:t>Project Officer:				Fiona Lafferty</a:t>
            </a:r>
          </a:p>
          <a:p>
            <a:endParaRPr lang="en-GB" sz="2000" dirty="0"/>
          </a:p>
          <a:p>
            <a:r>
              <a:rPr lang="en-GB" sz="2000" dirty="0" smtClean="0"/>
              <a:t>Finance, Administration and Verification Officer:	Jennifer Coyle</a:t>
            </a:r>
            <a:endParaRPr lang="en-GB" sz="2000" dirty="0"/>
          </a:p>
        </p:txBody>
      </p:sp>
    </p:spTree>
    <p:extLst>
      <p:ext uri="{BB962C8B-B14F-4D97-AF65-F5344CB8AC3E}">
        <p14:creationId xmlns:p14="http://schemas.microsoft.com/office/powerpoint/2010/main" val="2004324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213652"/>
            <a:ext cx="8117059" cy="779465"/>
          </a:xfrm>
        </p:spPr>
        <p:txBody>
          <a:bodyPr>
            <a:normAutofit fontScale="90000"/>
          </a:bodyPr>
          <a:lstStyle/>
          <a:p>
            <a:r>
              <a:rPr lang="en-GB" b="1" dirty="0" smtClean="0"/>
              <a:t>What delivery mechanisms were open to us?</a:t>
            </a:r>
            <a:endParaRPr lang="en-GB" b="1" dirty="0"/>
          </a:p>
        </p:txBody>
      </p:sp>
      <p:sp>
        <p:nvSpPr>
          <p:cNvPr id="3" name="Content Placeholder 2"/>
          <p:cNvSpPr>
            <a:spLocks noGrp="1"/>
          </p:cNvSpPr>
          <p:nvPr>
            <p:ph idx="1"/>
          </p:nvPr>
        </p:nvSpPr>
        <p:spPr>
          <a:xfrm>
            <a:off x="628650" y="2228849"/>
            <a:ext cx="3479116" cy="4426588"/>
          </a:xfrm>
        </p:spPr>
        <p:txBody>
          <a:bodyPr>
            <a:normAutofit fontScale="92500" lnSpcReduction="20000"/>
          </a:bodyPr>
          <a:lstStyle/>
          <a:p>
            <a:pPr marL="514350" indent="-514350">
              <a:buFont typeface="+mj-lt"/>
              <a:buAutoNum type="arabicPeriod"/>
            </a:pPr>
            <a:r>
              <a:rPr lang="en-GB" dirty="0" smtClean="0"/>
              <a:t>Partner Delivery</a:t>
            </a:r>
          </a:p>
          <a:p>
            <a:pPr marL="514350" indent="-514350">
              <a:buAutoNum type="alphaUcParenR"/>
            </a:pPr>
            <a:r>
              <a:rPr lang="en-GB" dirty="0" smtClean="0"/>
              <a:t>Lead Partner*</a:t>
            </a:r>
          </a:p>
          <a:p>
            <a:pPr marL="514350" indent="-514350">
              <a:buAutoNum type="alphaUcParenR"/>
            </a:pPr>
            <a:r>
              <a:rPr lang="en-GB" dirty="0" smtClean="0"/>
              <a:t>Board Member**</a:t>
            </a:r>
          </a:p>
          <a:p>
            <a:pPr marL="0" indent="0">
              <a:buNone/>
            </a:pPr>
            <a:r>
              <a:rPr lang="en-GB" dirty="0" smtClean="0"/>
              <a:t>2.  Tenders</a:t>
            </a:r>
          </a:p>
          <a:p>
            <a:pPr marL="514350" indent="-514350">
              <a:buAutoNum type="arabicPeriod" startAt="3"/>
            </a:pPr>
            <a:r>
              <a:rPr lang="en-GB" dirty="0" smtClean="0"/>
              <a:t>Small Grants</a:t>
            </a:r>
          </a:p>
          <a:p>
            <a:pPr marL="514350" indent="-514350">
              <a:buAutoNum type="arabicPeriod" startAt="3"/>
            </a:pPr>
            <a:endParaRPr lang="en-GB" dirty="0"/>
          </a:p>
          <a:p>
            <a:pPr marL="0" indent="0">
              <a:buNone/>
            </a:pPr>
            <a:r>
              <a:rPr lang="en-GB" sz="1900" dirty="0" smtClean="0"/>
              <a:t>*Where DCSDC is lead council officers lead the programme but follow standard procurement which may mean tender opportunities still arise.</a:t>
            </a:r>
          </a:p>
          <a:p>
            <a:pPr marL="0" indent="0">
              <a:buNone/>
            </a:pPr>
            <a:r>
              <a:rPr lang="en-GB" sz="1900" dirty="0" smtClean="0"/>
              <a:t>** DCSD Council opted not to use the Board Member Partner Delivery mechanism due to consultation feedback.</a:t>
            </a:r>
            <a:endParaRPr lang="en-GB"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86" y="2588454"/>
            <a:ext cx="4373292" cy="3063417"/>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952882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Timescales for delivery</a:t>
            </a:r>
            <a:endParaRPr lang="en-GB" b="1" dirty="0"/>
          </a:p>
        </p:txBody>
      </p:sp>
      <p:sp>
        <p:nvSpPr>
          <p:cNvPr id="3" name="Content Placeholder 2"/>
          <p:cNvSpPr>
            <a:spLocks noGrp="1"/>
          </p:cNvSpPr>
          <p:nvPr>
            <p:ph idx="1"/>
          </p:nvPr>
        </p:nvSpPr>
        <p:spPr>
          <a:xfrm>
            <a:off x="628650" y="2228849"/>
            <a:ext cx="6067572" cy="3948113"/>
          </a:xfrm>
        </p:spPr>
        <p:txBody>
          <a:bodyPr>
            <a:normAutofit/>
          </a:bodyPr>
          <a:lstStyle/>
          <a:p>
            <a:r>
              <a:rPr lang="en-GB" dirty="0" smtClean="0"/>
              <a:t>Approximately 3.5 year delivery ‘on the ground’</a:t>
            </a:r>
          </a:p>
          <a:p>
            <a:r>
              <a:rPr lang="en-GB" dirty="0" smtClean="0"/>
              <a:t>Start July 2017</a:t>
            </a:r>
          </a:p>
          <a:p>
            <a:r>
              <a:rPr lang="en-GB" dirty="0" smtClean="0"/>
              <a:t>Close of spend on programme December 2020</a:t>
            </a:r>
          </a:p>
          <a:p>
            <a:r>
              <a:rPr lang="en-GB" dirty="0" smtClean="0"/>
              <a:t>Won’t all begin at exactly the same time.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155" y="2344810"/>
            <a:ext cx="2606845" cy="2686686"/>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789092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counts as a participant?</a:t>
            </a:r>
            <a:endParaRPr lang="en-GB" dirty="0"/>
          </a:p>
        </p:txBody>
      </p:sp>
      <p:sp>
        <p:nvSpPr>
          <p:cNvPr id="3" name="Content Placeholder 2"/>
          <p:cNvSpPr>
            <a:spLocks noGrp="1"/>
          </p:cNvSpPr>
          <p:nvPr>
            <p:ph idx="1"/>
          </p:nvPr>
        </p:nvSpPr>
        <p:spPr>
          <a:xfrm>
            <a:off x="628649" y="2228849"/>
            <a:ext cx="5758083" cy="2272813"/>
          </a:xfrm>
        </p:spPr>
        <p:txBody>
          <a:bodyPr>
            <a:normAutofit fontScale="25000" lnSpcReduction="20000"/>
          </a:bodyPr>
          <a:lstStyle/>
          <a:p>
            <a:r>
              <a:rPr lang="en-GB" sz="6200" dirty="0" smtClean="0"/>
              <a:t>‘</a:t>
            </a:r>
            <a:r>
              <a:rPr lang="en-GB" sz="8000" dirty="0" smtClean="0"/>
              <a:t>Sustained purposeful cross-community contact of 26 hours spread over 6 months or more.’</a:t>
            </a:r>
          </a:p>
          <a:p>
            <a:pPr marL="0" indent="0">
              <a:buNone/>
            </a:pPr>
            <a:endParaRPr lang="en-GB" sz="8000" dirty="0" smtClean="0"/>
          </a:p>
          <a:p>
            <a:r>
              <a:rPr lang="en-GB" sz="8000" dirty="0" smtClean="0"/>
              <a:t>2060 children and young people</a:t>
            </a:r>
          </a:p>
          <a:p>
            <a:pPr marL="0" indent="0">
              <a:buNone/>
            </a:pPr>
            <a:endParaRPr lang="en-GB" sz="8000" dirty="0" smtClean="0"/>
          </a:p>
          <a:p>
            <a:r>
              <a:rPr lang="en-GB" sz="8000" dirty="0" smtClean="0"/>
              <a:t>1260 under shared spaces</a:t>
            </a:r>
          </a:p>
          <a:p>
            <a:pPr marL="0" indent="0">
              <a:buNone/>
            </a:pPr>
            <a:endParaRPr lang="en-GB" sz="8000" dirty="0" smtClean="0"/>
          </a:p>
          <a:p>
            <a:r>
              <a:rPr lang="en-GB" sz="8000" dirty="0" smtClean="0"/>
              <a:t>1548 under building positive relations</a:t>
            </a:r>
          </a:p>
          <a:p>
            <a:endParaRPr lang="en-GB" sz="8000" dirty="0"/>
          </a:p>
          <a:p>
            <a:r>
              <a:rPr lang="en-GB" sz="8000" dirty="0" smtClean="0"/>
              <a:t>Every project will have a number of participants to reach.  A participant must have done the start and end project questionnaire and been involved for the whole project.</a:t>
            </a:r>
          </a:p>
          <a:p>
            <a:pPr marL="0" indent="0">
              <a:buNone/>
            </a:pPr>
            <a:endParaRPr lang="en-GB" sz="80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333" y="2851247"/>
            <a:ext cx="2122017" cy="2114649"/>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229641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991645"/>
            <a:ext cx="7886700" cy="779465"/>
          </a:xfrm>
        </p:spPr>
        <p:txBody>
          <a:bodyPr/>
          <a:lstStyle/>
          <a:p>
            <a:r>
              <a:rPr lang="en-GB" dirty="0" smtClean="0"/>
              <a:t> Timeframes</a:t>
            </a:r>
            <a:endParaRPr lang="en-GB" dirty="0"/>
          </a:p>
        </p:txBody>
      </p:sp>
      <p:sp>
        <p:nvSpPr>
          <p:cNvPr id="3" name="Content Placeholder 2"/>
          <p:cNvSpPr>
            <a:spLocks noGrp="1"/>
          </p:cNvSpPr>
          <p:nvPr>
            <p:ph idx="1"/>
          </p:nvPr>
        </p:nvSpPr>
        <p:spPr>
          <a:xfrm>
            <a:off x="628648" y="1771110"/>
            <a:ext cx="5823667" cy="4484217"/>
          </a:xfrm>
        </p:spPr>
        <p:txBody>
          <a:bodyPr>
            <a:noAutofit/>
          </a:bodyPr>
          <a:lstStyle/>
          <a:p>
            <a:r>
              <a:rPr lang="en-GB" sz="1800" dirty="0" smtClean="0"/>
              <a:t>June 2016: Stage 1 submission.</a:t>
            </a:r>
          </a:p>
          <a:p>
            <a:r>
              <a:rPr lang="en-GB" sz="1800" dirty="0" smtClean="0"/>
              <a:t>Sept 2016: Stage 2 submission.</a:t>
            </a:r>
          </a:p>
          <a:p>
            <a:r>
              <a:rPr lang="en-GB" sz="1800" dirty="0" smtClean="0"/>
              <a:t>Oct 2016:  Briefings with elected members, statutory and social partners, key council staff, community/public.</a:t>
            </a:r>
          </a:p>
          <a:p>
            <a:r>
              <a:rPr lang="en-GB" sz="1800" dirty="0" smtClean="0"/>
              <a:t>Nov 2016: Initial Partnership Board </a:t>
            </a:r>
          </a:p>
          <a:p>
            <a:r>
              <a:rPr lang="en-GB" sz="1800" dirty="0" smtClean="0"/>
              <a:t>Dec 2016: Initiation recruitment for PIV secretariat</a:t>
            </a:r>
          </a:p>
          <a:p>
            <a:r>
              <a:rPr lang="en-GB" sz="1800" dirty="0" smtClean="0"/>
              <a:t>Dec 2016: Initial Steering groups meetings</a:t>
            </a:r>
          </a:p>
          <a:p>
            <a:r>
              <a:rPr lang="en-GB" sz="1800" dirty="0" smtClean="0"/>
              <a:t>Jan 2017: Draft LOO from SEUPB</a:t>
            </a:r>
          </a:p>
          <a:p>
            <a:r>
              <a:rPr lang="en-GB" sz="1800" dirty="0" smtClean="0"/>
              <a:t>Feb 2017: Initiation of monthly e-bulletins via website</a:t>
            </a:r>
          </a:p>
          <a:p>
            <a:r>
              <a:rPr lang="en-GB" sz="1800" dirty="0" smtClean="0"/>
              <a:t>Feb – Jun 2017: Public Ad of series of tenders</a:t>
            </a:r>
          </a:p>
          <a:p>
            <a:r>
              <a:rPr lang="en-GB" sz="1800" dirty="0" smtClean="0"/>
              <a:t>May – Jun 2017: Initiation of recruitment for programme staff.</a:t>
            </a:r>
          </a:p>
          <a:p>
            <a:r>
              <a:rPr lang="en-GB" sz="1800" dirty="0" smtClean="0"/>
              <a:t>June 2017: Formal Launch</a:t>
            </a: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671" y="1603384"/>
            <a:ext cx="2348720" cy="2731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64" y="4334968"/>
            <a:ext cx="1517064" cy="1882488"/>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685232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59" y="2805545"/>
            <a:ext cx="5107132" cy="1597841"/>
          </a:xfrm>
        </p:spPr>
        <p:txBody>
          <a:bodyPr>
            <a:normAutofit/>
          </a:bodyPr>
          <a:lstStyle/>
          <a:p>
            <a:r>
              <a:rPr lang="en-GB" sz="5400" dirty="0" smtClean="0"/>
              <a:t>How can I get involved?</a:t>
            </a:r>
            <a:endParaRPr lang="en-GB" sz="5400" dirty="0"/>
          </a:p>
        </p:txBody>
      </p:sp>
      <p:pic>
        <p:nvPicPr>
          <p:cNvPr id="4" name="Picture 4" descr="Image result for my ques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036" y="1876414"/>
            <a:ext cx="3210444" cy="42744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80089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1213652"/>
            <a:ext cx="8385464" cy="779465"/>
          </a:xfrm>
        </p:spPr>
        <p:txBody>
          <a:bodyPr>
            <a:normAutofit/>
          </a:bodyPr>
          <a:lstStyle/>
          <a:p>
            <a:r>
              <a:rPr lang="en-GB" b="1" dirty="0" smtClean="0"/>
              <a:t>Two questions.  Two ways of thinking.</a:t>
            </a:r>
            <a:endParaRPr lang="en-GB"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065" y="2211273"/>
            <a:ext cx="1573698" cy="25893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23" y="2095657"/>
            <a:ext cx="3264478" cy="3253596"/>
          </a:xfrm>
          <a:prstGeom prst="rect">
            <a:avLst/>
          </a:prstGeom>
        </p:spPr>
      </p:pic>
      <p:sp>
        <p:nvSpPr>
          <p:cNvPr id="7" name="TextBox 6"/>
          <p:cNvSpPr txBox="1"/>
          <p:nvPr/>
        </p:nvSpPr>
        <p:spPr>
          <a:xfrm>
            <a:off x="1218073" y="5122719"/>
            <a:ext cx="2649681" cy="1077218"/>
          </a:xfrm>
          <a:prstGeom prst="rect">
            <a:avLst/>
          </a:prstGeom>
          <a:noFill/>
        </p:spPr>
        <p:txBody>
          <a:bodyPr wrap="square" rtlCol="0">
            <a:spAutoFit/>
          </a:bodyPr>
          <a:lstStyle/>
          <a:p>
            <a:r>
              <a:rPr lang="en-GB" sz="3200" dirty="0" smtClean="0"/>
              <a:t>Can my group get money?</a:t>
            </a:r>
            <a:endParaRPr lang="en-GB" sz="3200" dirty="0"/>
          </a:p>
        </p:txBody>
      </p:sp>
      <p:sp>
        <p:nvSpPr>
          <p:cNvPr id="8" name="TextBox 7"/>
          <p:cNvSpPr txBox="1"/>
          <p:nvPr/>
        </p:nvSpPr>
        <p:spPr>
          <a:xfrm>
            <a:off x="4660322" y="5122719"/>
            <a:ext cx="3870613" cy="1077218"/>
          </a:xfrm>
          <a:prstGeom prst="rect">
            <a:avLst/>
          </a:prstGeom>
          <a:noFill/>
        </p:spPr>
        <p:txBody>
          <a:bodyPr wrap="square" rtlCol="0">
            <a:spAutoFit/>
          </a:bodyPr>
          <a:lstStyle/>
          <a:p>
            <a:r>
              <a:rPr lang="en-GB" sz="3200" dirty="0" smtClean="0"/>
              <a:t>Can my group benefit from the money?</a:t>
            </a:r>
            <a:endParaRPr lang="en-GB" sz="3200" dirty="0"/>
          </a:p>
        </p:txBody>
      </p:sp>
      <p:sp>
        <p:nvSpPr>
          <p:cNvPr id="9" name="TextBox 8"/>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229825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Peace IV?</a:t>
            </a:r>
            <a:endParaRPr lang="en-GB" sz="1200" dirty="0"/>
          </a:p>
        </p:txBody>
      </p:sp>
      <p:sp>
        <p:nvSpPr>
          <p:cNvPr id="3" name="Content Placeholder 2"/>
          <p:cNvSpPr>
            <a:spLocks noGrp="1"/>
          </p:cNvSpPr>
          <p:nvPr>
            <p:ph idx="1"/>
          </p:nvPr>
        </p:nvSpPr>
        <p:spPr>
          <a:xfrm>
            <a:off x="403567" y="2200714"/>
            <a:ext cx="4168433" cy="3948113"/>
          </a:xfrm>
        </p:spPr>
        <p:txBody>
          <a:bodyPr>
            <a:normAutofit fontScale="77500" lnSpcReduction="20000"/>
          </a:bodyPr>
          <a:lstStyle/>
          <a:p>
            <a:r>
              <a:rPr lang="en-GB" dirty="0" smtClean="0"/>
              <a:t>Peace IV programme is an EU funded cross-border initiative</a:t>
            </a:r>
          </a:p>
          <a:p>
            <a:r>
              <a:rPr lang="en-GB" dirty="0" smtClean="0"/>
              <a:t>Financed by European Regional Development Fund (EU)</a:t>
            </a:r>
          </a:p>
          <a:p>
            <a:r>
              <a:rPr lang="en-GB" dirty="0" smtClean="0"/>
              <a:t>Managed by SEUPB (Special EU Programmes Body)</a:t>
            </a:r>
          </a:p>
          <a:p>
            <a:r>
              <a:rPr lang="en-GB" dirty="0" smtClean="0"/>
              <a:t>Designed to support peace and reconciliation in NI and the border region</a:t>
            </a:r>
          </a:p>
          <a:p>
            <a:r>
              <a:rPr lang="en-GB" dirty="0" smtClean="0"/>
              <a:t>Total value €270m (85% ERDF and 15% government match)</a:t>
            </a:r>
            <a:endParaRPr lang="en-GB" dirty="0"/>
          </a:p>
          <a:p>
            <a:endParaRPr lang="en-GB" dirty="0"/>
          </a:p>
        </p:txBody>
      </p:sp>
      <p:pic>
        <p:nvPicPr>
          <p:cNvPr id="4" name="Picture 3"/>
          <p:cNvPicPr>
            <a:picLocks noChangeAspect="1"/>
          </p:cNvPicPr>
          <p:nvPr/>
        </p:nvPicPr>
        <p:blipFill>
          <a:blip r:embed="rId2"/>
          <a:stretch>
            <a:fillRect/>
          </a:stretch>
        </p:blipFill>
        <p:spPr>
          <a:xfrm>
            <a:off x="4797083" y="2532699"/>
            <a:ext cx="4175763" cy="3009974"/>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74190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Tenders</a:t>
            </a:r>
            <a:endParaRPr lang="en-GB" dirty="0"/>
          </a:p>
        </p:txBody>
      </p:sp>
      <p:sp>
        <p:nvSpPr>
          <p:cNvPr id="3" name="Content Placeholder 2"/>
          <p:cNvSpPr>
            <a:spLocks noGrp="1"/>
          </p:cNvSpPr>
          <p:nvPr>
            <p:ph idx="1"/>
          </p:nvPr>
        </p:nvSpPr>
        <p:spPr>
          <a:xfrm>
            <a:off x="628650" y="2228849"/>
            <a:ext cx="5294168" cy="3543301"/>
          </a:xfrm>
        </p:spPr>
        <p:txBody>
          <a:bodyPr>
            <a:normAutofit fontScale="92500" lnSpcReduction="10000"/>
          </a:bodyPr>
          <a:lstStyle/>
          <a:p>
            <a:r>
              <a:rPr lang="en-GB" dirty="0" smtClean="0"/>
              <a:t>Consider Tendering if you wish</a:t>
            </a:r>
          </a:p>
          <a:p>
            <a:r>
              <a:rPr lang="en-GB" dirty="0" smtClean="0"/>
              <a:t>Consider partnership approaches to tendering</a:t>
            </a:r>
          </a:p>
          <a:p>
            <a:r>
              <a:rPr lang="en-GB" dirty="0" smtClean="0"/>
              <a:t>Consider providing a letter of support to other groups tendering </a:t>
            </a:r>
          </a:p>
          <a:p>
            <a:r>
              <a:rPr lang="en-GB" dirty="0" smtClean="0"/>
              <a:t>Consider what is realistic for the size and experience of your organisation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18" y="2143344"/>
            <a:ext cx="2878282" cy="140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05" y="4000499"/>
            <a:ext cx="2359245" cy="1424739"/>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3253960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Steering Group Opportunities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2880" y="2616590"/>
            <a:ext cx="3809317" cy="2856988"/>
          </a:xfrm>
        </p:spPr>
      </p:pic>
      <p:sp>
        <p:nvSpPr>
          <p:cNvPr id="5" name="TextBox 4"/>
          <p:cNvSpPr txBox="1"/>
          <p:nvPr/>
        </p:nvSpPr>
        <p:spPr>
          <a:xfrm>
            <a:off x="858129" y="2264898"/>
            <a:ext cx="4098142"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Many project will have to form a project steering group – they may want geographical, identity based involvement and thematic expertise.</a:t>
            </a:r>
          </a:p>
          <a:p>
            <a:pPr marL="285750" indent="-285750">
              <a:buFont typeface="Arial" panose="020B0604020202020204" pitchFamily="34" charset="0"/>
              <a:buChar char="•"/>
            </a:pPr>
            <a:r>
              <a:rPr lang="en-GB" dirty="0" smtClean="0"/>
              <a:t>This is our way of building in wider community participation, engagement and benefit.</a:t>
            </a:r>
          </a:p>
          <a:p>
            <a:pPr marL="285750" indent="-285750">
              <a:buFont typeface="Arial" panose="020B0604020202020204" pitchFamily="34" charset="0"/>
              <a:buChar char="•"/>
            </a:pPr>
            <a:r>
              <a:rPr lang="en-GB" dirty="0" smtClean="0"/>
              <a:t>It means communities can engage but not face the bureaucracy.</a:t>
            </a:r>
          </a:p>
          <a:p>
            <a:pPr marL="285750" indent="-285750">
              <a:buFont typeface="Arial" panose="020B0604020202020204" pitchFamily="34" charset="0"/>
              <a:buChar char="•"/>
            </a:pPr>
            <a:r>
              <a:rPr lang="en-GB" dirty="0" smtClean="0"/>
              <a:t>Steering groups must be balanced, cross-community and representative of a wide range of identities.</a:t>
            </a:r>
          </a:p>
          <a:p>
            <a:pPr marL="285750" indent="-285750">
              <a:buFont typeface="Arial" panose="020B0604020202020204" pitchFamily="34" charset="0"/>
              <a:buChar char="•"/>
            </a:pPr>
            <a:r>
              <a:rPr lang="en-GB" dirty="0" smtClean="0"/>
              <a:t>Watch out for these opportunities as well as tenders and grants.</a:t>
            </a:r>
            <a:endParaRPr lang="en-GB" dirty="0"/>
          </a:p>
        </p:txBody>
      </p:sp>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820170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Encourage individuals to take part.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835" y="2195945"/>
            <a:ext cx="3872345" cy="3872345"/>
          </a:xfrm>
        </p:spPr>
      </p:pic>
      <p:sp>
        <p:nvSpPr>
          <p:cNvPr id="5" name="TextBox 4"/>
          <p:cNvSpPr txBox="1"/>
          <p:nvPr/>
        </p:nvSpPr>
        <p:spPr>
          <a:xfrm>
            <a:off x="4572000" y="2400300"/>
            <a:ext cx="4208318" cy="3416320"/>
          </a:xfrm>
          <a:prstGeom prst="rect">
            <a:avLst/>
          </a:prstGeom>
          <a:noFill/>
        </p:spPr>
        <p:txBody>
          <a:bodyPr wrap="square" rtlCol="0">
            <a:spAutoFit/>
          </a:bodyPr>
          <a:lstStyle/>
          <a:p>
            <a:r>
              <a:rPr lang="en-GB" sz="2400" dirty="0" smtClean="0"/>
              <a:t>Encourage individuals to sign up to the e-newsletter.</a:t>
            </a:r>
          </a:p>
          <a:p>
            <a:endParaRPr lang="en-GB" sz="2400" dirty="0" smtClean="0"/>
          </a:p>
          <a:p>
            <a:r>
              <a:rPr lang="en-GB" sz="2400" dirty="0" smtClean="0"/>
              <a:t>Spread the word of project opportunities to your members.</a:t>
            </a:r>
          </a:p>
          <a:p>
            <a:endParaRPr lang="en-GB" sz="2400" dirty="0" smtClean="0"/>
          </a:p>
          <a:p>
            <a:r>
              <a:rPr lang="en-GB" sz="2400" dirty="0" smtClean="0"/>
              <a:t>Consider helping to recruit  individuals into participating if interested.</a:t>
            </a:r>
            <a:endParaRPr lang="en-GB" sz="2400" dirty="0"/>
          </a:p>
        </p:txBody>
      </p:sp>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75214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Grants – September 2017.  Quite Specific.</a:t>
            </a:r>
            <a:endParaRPr lang="en-GB" dirty="0"/>
          </a:p>
        </p:txBody>
      </p:sp>
      <p:sp>
        <p:nvSpPr>
          <p:cNvPr id="3" name="Content Placeholder 2"/>
          <p:cNvSpPr>
            <a:spLocks noGrp="1"/>
          </p:cNvSpPr>
          <p:nvPr>
            <p:ph idx="1"/>
          </p:nvPr>
        </p:nvSpPr>
        <p:spPr>
          <a:xfrm>
            <a:off x="628650" y="2228849"/>
            <a:ext cx="6530686" cy="3543301"/>
          </a:xfrm>
        </p:spPr>
        <p:txBody>
          <a:bodyPr>
            <a:normAutofit fontScale="77500" lnSpcReduction="20000"/>
          </a:bodyPr>
          <a:lstStyle/>
          <a:p>
            <a:pPr marL="0" lvl="1" indent="0">
              <a:buNone/>
            </a:pPr>
            <a:r>
              <a:rPr lang="en-GB" b="1" dirty="0"/>
              <a:t>There are 5 specific programme criteria:</a:t>
            </a:r>
          </a:p>
          <a:p>
            <a:pPr lvl="0"/>
            <a:r>
              <a:rPr lang="en-GB" sz="2300" dirty="0"/>
              <a:t>Projects with those most impacted by the Troubles</a:t>
            </a:r>
          </a:p>
          <a:p>
            <a:pPr lvl="0"/>
            <a:r>
              <a:rPr lang="en-GB" sz="2300" dirty="0"/>
              <a:t>Removal/Re-imaging of permanent political demarcation of territory</a:t>
            </a:r>
          </a:p>
          <a:p>
            <a:pPr lvl="0"/>
            <a:r>
              <a:rPr lang="en-GB" sz="2300" dirty="0"/>
              <a:t>Community Education/Programmes to tackle culture of punishment attacks</a:t>
            </a:r>
          </a:p>
          <a:p>
            <a:pPr lvl="0"/>
            <a:r>
              <a:rPr lang="en-GB" sz="2300" dirty="0"/>
              <a:t>Programmes intensively tackling reconciliation issues not covered in depth elsewhere in the local PEACE IV programme</a:t>
            </a:r>
          </a:p>
          <a:p>
            <a:pPr lvl="0"/>
            <a:r>
              <a:rPr lang="en-GB" sz="2300" dirty="0"/>
              <a:t>Cross-community programmes with strong reconciliation focus in geographical areas of DCSDC not already named in other PEACE IV local programmes and which work with participants who have not previously engaged significantly in cross-community work.</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076" y="2587336"/>
            <a:ext cx="2042555" cy="1995054"/>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405810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78" y="1016705"/>
            <a:ext cx="8112996" cy="779465"/>
          </a:xfrm>
        </p:spPr>
        <p:txBody>
          <a:bodyPr>
            <a:normAutofit/>
          </a:bodyPr>
          <a:lstStyle/>
          <a:p>
            <a:r>
              <a:rPr lang="en-GB" dirty="0" smtClean="0"/>
              <a:t>Please sign up for our monthly e-newsletter</a:t>
            </a:r>
            <a:endParaRPr lang="en-GB" dirty="0"/>
          </a:p>
        </p:txBody>
      </p:sp>
      <p:pic>
        <p:nvPicPr>
          <p:cNvPr id="3" name="Picture 2"/>
          <p:cNvPicPr>
            <a:picLocks noChangeAspect="1"/>
          </p:cNvPicPr>
          <p:nvPr/>
        </p:nvPicPr>
        <p:blipFill>
          <a:blip r:embed="rId2"/>
          <a:stretch>
            <a:fillRect/>
          </a:stretch>
        </p:blipFill>
        <p:spPr>
          <a:xfrm>
            <a:off x="1012317" y="1796170"/>
            <a:ext cx="7180843" cy="4488027"/>
          </a:xfrm>
          <a:prstGeom prst="rect">
            <a:avLst/>
          </a:prstGeom>
        </p:spPr>
      </p:pic>
      <p:sp>
        <p:nvSpPr>
          <p:cNvPr id="4" name="TextBox 3"/>
          <p:cNvSpPr txBox="1"/>
          <p:nvPr/>
        </p:nvSpPr>
        <p:spPr>
          <a:xfrm>
            <a:off x="4821381" y="628419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72792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628650" y="1193126"/>
            <a:ext cx="3324372" cy="1931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endParaRPr lang="en-GB" sz="4000" dirty="0">
              <a:solidFill>
                <a:schemeClr val="bg1"/>
              </a:solidFill>
            </a:endParaRPr>
          </a:p>
        </p:txBody>
      </p:sp>
      <p:sp>
        <p:nvSpPr>
          <p:cNvPr id="9" name="Content Placeholder 2"/>
          <p:cNvSpPr txBox="1">
            <a:spLocks/>
          </p:cNvSpPr>
          <p:nvPr/>
        </p:nvSpPr>
        <p:spPr>
          <a:xfrm>
            <a:off x="306887" y="2375587"/>
            <a:ext cx="3676950" cy="2494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chemeClr val="bg1"/>
                </a:solidFill>
              </a:rPr>
              <a:t>This information is available </a:t>
            </a:r>
            <a:r>
              <a:rPr lang="en-GB" sz="1400" dirty="0" smtClean="0">
                <a:solidFill>
                  <a:schemeClr val="bg1"/>
                </a:solidFill>
              </a:rPr>
              <a:t>upon </a:t>
            </a:r>
            <a:br>
              <a:rPr lang="en-GB" sz="1400" dirty="0" smtClean="0">
                <a:solidFill>
                  <a:schemeClr val="bg1"/>
                </a:solidFill>
              </a:rPr>
            </a:br>
            <a:r>
              <a:rPr lang="en-GB" sz="1400" dirty="0" smtClean="0">
                <a:solidFill>
                  <a:schemeClr val="bg1"/>
                </a:solidFill>
              </a:rPr>
              <a:t>request in </a:t>
            </a:r>
            <a:r>
              <a:rPr lang="en-GB" sz="1400" dirty="0">
                <a:solidFill>
                  <a:schemeClr val="bg1"/>
                </a:solidFill>
              </a:rPr>
              <a:t>a number of formats </a:t>
            </a:r>
            <a:r>
              <a:rPr lang="en-GB" sz="1400" dirty="0" smtClean="0">
                <a:solidFill>
                  <a:schemeClr val="bg1"/>
                </a:solidFill>
              </a:rPr>
              <a:t>including </a:t>
            </a:r>
            <a:endParaRPr lang="en-GB" sz="1400" dirty="0">
              <a:solidFill>
                <a:schemeClr val="bg1"/>
              </a:solidFill>
            </a:endParaRPr>
          </a:p>
          <a:p>
            <a:pPr marL="0" indent="0">
              <a:buNone/>
            </a:pPr>
            <a:r>
              <a:rPr lang="en-GB" sz="1400" dirty="0">
                <a:solidFill>
                  <a:schemeClr val="bg1"/>
                </a:solidFill>
              </a:rPr>
              <a:t>large print, Braille, PDF, audio formats </a:t>
            </a:r>
            <a:r>
              <a:rPr lang="en-GB" sz="1400" dirty="0" smtClean="0">
                <a:solidFill>
                  <a:schemeClr val="bg1"/>
                </a:solidFill>
              </a:rPr>
              <a:t/>
            </a:r>
            <a:br>
              <a:rPr lang="en-GB" sz="1400" dirty="0" smtClean="0">
                <a:solidFill>
                  <a:schemeClr val="bg1"/>
                </a:solidFill>
              </a:rPr>
            </a:br>
            <a:r>
              <a:rPr lang="en-GB" sz="1400" dirty="0" smtClean="0">
                <a:solidFill>
                  <a:schemeClr val="bg1"/>
                </a:solidFill>
              </a:rPr>
              <a:t>(</a:t>
            </a:r>
            <a:r>
              <a:rPr lang="en-GB" sz="1400" dirty="0">
                <a:solidFill>
                  <a:schemeClr val="bg1"/>
                </a:solidFill>
              </a:rPr>
              <a:t>CD, MP3, DAISY) and minority languages. </a:t>
            </a:r>
          </a:p>
          <a:p>
            <a:pPr marL="0" indent="0">
              <a:buNone/>
            </a:pPr>
            <a:r>
              <a:rPr lang="en-GB" sz="1400" dirty="0" smtClean="0">
                <a:solidFill>
                  <a:schemeClr val="bg1"/>
                </a:solidFill>
              </a:rPr>
              <a:t>telephone</a:t>
            </a:r>
            <a:r>
              <a:rPr lang="en-GB" sz="1400" dirty="0">
                <a:solidFill>
                  <a:schemeClr val="bg1"/>
                </a:solidFill>
              </a:rPr>
              <a:t>: 028 71 253 </a:t>
            </a:r>
            <a:r>
              <a:rPr lang="en-GB" sz="1400" dirty="0" smtClean="0">
                <a:solidFill>
                  <a:schemeClr val="bg1"/>
                </a:solidFill>
              </a:rPr>
              <a:t>253 </a:t>
            </a:r>
            <a:br>
              <a:rPr lang="en-GB" sz="1400" dirty="0" smtClean="0">
                <a:solidFill>
                  <a:schemeClr val="bg1"/>
                </a:solidFill>
              </a:rPr>
            </a:br>
            <a:r>
              <a:rPr lang="en-GB" sz="1400" dirty="0" smtClean="0">
                <a:solidFill>
                  <a:schemeClr val="bg1"/>
                </a:solidFill>
              </a:rPr>
              <a:t>text </a:t>
            </a:r>
            <a:r>
              <a:rPr lang="en-GB" sz="1400" dirty="0">
                <a:solidFill>
                  <a:schemeClr val="bg1"/>
                </a:solidFill>
              </a:rPr>
              <a:t>phone: 028 7137 6646 or </a:t>
            </a:r>
            <a:endParaRPr lang="en-GB" sz="1400" dirty="0" smtClean="0">
              <a:solidFill>
                <a:schemeClr val="bg1"/>
              </a:solidFill>
            </a:endParaRPr>
          </a:p>
          <a:p>
            <a:pPr marL="0" indent="0">
              <a:buNone/>
            </a:pPr>
            <a:r>
              <a:rPr lang="en-GB" sz="1400" dirty="0" smtClean="0">
                <a:solidFill>
                  <a:schemeClr val="bg1"/>
                </a:solidFill>
              </a:rPr>
              <a:t>e-mail</a:t>
            </a:r>
            <a:r>
              <a:rPr lang="en-GB" sz="1400" dirty="0">
                <a:solidFill>
                  <a:schemeClr val="bg1"/>
                </a:solidFill>
              </a:rPr>
              <a:t>: equality@derrycityandstrabanedistrict.com</a:t>
            </a:r>
          </a:p>
        </p:txBody>
      </p:sp>
      <p:sp>
        <p:nvSpPr>
          <p:cNvPr id="2" name="TextBox 1"/>
          <p:cNvSpPr txBox="1"/>
          <p:nvPr/>
        </p:nvSpPr>
        <p:spPr>
          <a:xfrm>
            <a:off x="77096" y="931516"/>
            <a:ext cx="4136533" cy="1384995"/>
          </a:xfrm>
          <a:prstGeom prst="rect">
            <a:avLst/>
          </a:prstGeom>
          <a:noFill/>
        </p:spPr>
        <p:txBody>
          <a:bodyPr wrap="square" rtlCol="0">
            <a:spAutoFit/>
          </a:bodyPr>
          <a:lstStyle/>
          <a:p>
            <a:r>
              <a:rPr lang="en-GB" sz="2800" dirty="0" smtClean="0">
                <a:hlinkClick r:id="rId3"/>
              </a:rPr>
              <a:t>peace@derrystrabane.com</a:t>
            </a:r>
            <a:endParaRPr lang="en-GB" sz="2800" dirty="0" smtClean="0"/>
          </a:p>
          <a:p>
            <a:endParaRPr lang="en-GB" sz="2800" dirty="0"/>
          </a:p>
          <a:p>
            <a:r>
              <a:rPr lang="en-GB" sz="2800" dirty="0" smtClean="0"/>
              <a:t>Tel: 02871253253</a:t>
            </a:r>
            <a:endParaRPr lang="en-GB" sz="2800" dirty="0"/>
          </a:p>
        </p:txBody>
      </p:sp>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375289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2067"/>
            <a:ext cx="7886700" cy="779465"/>
          </a:xfrm>
        </p:spPr>
        <p:txBody>
          <a:bodyPr>
            <a:normAutofit/>
          </a:bodyPr>
          <a:lstStyle/>
          <a:p>
            <a:r>
              <a:rPr lang="en-GB" sz="2400" dirty="0" smtClean="0"/>
              <a:t>Which bit of Peace IV are we talking about?</a:t>
            </a:r>
            <a:br>
              <a:rPr lang="en-GB" sz="2400" dirty="0" smtClean="0"/>
            </a:br>
            <a:r>
              <a:rPr lang="en-GB" sz="2400" dirty="0" smtClean="0"/>
              <a:t>Specific Objective 4.1 Local Authority Action Plans</a:t>
            </a:r>
            <a:endParaRPr lang="en-GB" sz="2400" dirty="0"/>
          </a:p>
        </p:txBody>
      </p:sp>
      <p:sp>
        <p:nvSpPr>
          <p:cNvPr id="3" name="Content Placeholder 2"/>
          <p:cNvSpPr>
            <a:spLocks noGrp="1"/>
          </p:cNvSpPr>
          <p:nvPr>
            <p:ph idx="1"/>
          </p:nvPr>
        </p:nvSpPr>
        <p:spPr>
          <a:xfrm>
            <a:off x="628650" y="4990244"/>
            <a:ext cx="7886700" cy="974121"/>
          </a:xfrm>
        </p:spPr>
        <p:txBody>
          <a:bodyPr>
            <a:normAutofit fontScale="25000" lnSpcReduction="20000"/>
          </a:bodyPr>
          <a:lstStyle/>
          <a:p>
            <a:r>
              <a:rPr lang="en-GB" sz="4800" dirty="0" smtClean="0"/>
              <a:t>17 Action Plans Across Eligible Region</a:t>
            </a:r>
          </a:p>
          <a:p>
            <a:r>
              <a:rPr lang="en-GB" sz="4800" dirty="0" smtClean="0"/>
              <a:t>Allocation based on per capita and deprivation</a:t>
            </a:r>
          </a:p>
          <a:p>
            <a:r>
              <a:rPr lang="en-GB" sz="4800" dirty="0" smtClean="0"/>
              <a:t>Total Value €35.3m</a:t>
            </a:r>
          </a:p>
          <a:p>
            <a:r>
              <a:rPr lang="en-GB" sz="4800" dirty="0" smtClean="0"/>
              <a:t>Council Programmes had to be aware not to clash with other areas of PEACE IV funding.  </a:t>
            </a:r>
            <a:r>
              <a:rPr lang="en-GB" sz="4800" dirty="0" err="1" smtClean="0"/>
              <a:t>Eg</a:t>
            </a:r>
            <a:r>
              <a:rPr lang="en-GB" sz="4800" dirty="0" smtClean="0"/>
              <a:t>. Council programmes cannot include Early Years work or schools work (unless extra-curricular).</a:t>
            </a:r>
          </a:p>
          <a:p>
            <a:r>
              <a:rPr lang="en-GB" sz="4800" dirty="0" smtClean="0"/>
              <a:t>Community and other organisations were welcome to apply to other areas of PEACE IV funding directly in their own right.</a:t>
            </a:r>
            <a:endParaRPr lang="en-GB" sz="4800" dirty="0"/>
          </a:p>
          <a:p>
            <a:endParaRPr lang="en-GB" dirty="0"/>
          </a:p>
        </p:txBody>
      </p:sp>
      <p:pic>
        <p:nvPicPr>
          <p:cNvPr id="4" name="Picture 3"/>
          <p:cNvPicPr>
            <a:picLocks noChangeAspect="1"/>
          </p:cNvPicPr>
          <p:nvPr/>
        </p:nvPicPr>
        <p:blipFill>
          <a:blip r:embed="rId2"/>
          <a:stretch>
            <a:fillRect/>
          </a:stretch>
        </p:blipFill>
        <p:spPr>
          <a:xfrm>
            <a:off x="1690156" y="1791532"/>
            <a:ext cx="5763687" cy="3224677"/>
          </a:xfrm>
          <a:prstGeom prst="rect">
            <a:avLst/>
          </a:prstGeom>
        </p:spPr>
      </p:pic>
      <p:sp>
        <p:nvSpPr>
          <p:cNvPr id="5" name="Down Arrow 4"/>
          <p:cNvSpPr/>
          <p:nvPr/>
        </p:nvSpPr>
        <p:spPr>
          <a:xfrm>
            <a:off x="6567054" y="3403870"/>
            <a:ext cx="290945" cy="54032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extBox 5"/>
          <p:cNvSpPr txBox="1"/>
          <p:nvPr/>
        </p:nvSpPr>
        <p:spPr>
          <a:xfrm>
            <a:off x="4795404" y="6296891"/>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22526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types of things does 4.1 ‘Building </a:t>
            </a:r>
            <a:r>
              <a:rPr lang="en-IE" dirty="0"/>
              <a:t>positive relations at a Local </a:t>
            </a:r>
            <a:r>
              <a:rPr lang="en-IE" dirty="0" smtClean="0"/>
              <a:t>Level’ have to do? </a:t>
            </a:r>
            <a:endParaRPr lang="en-GB" dirty="0"/>
          </a:p>
        </p:txBody>
      </p:sp>
      <p:sp>
        <p:nvSpPr>
          <p:cNvPr id="3" name="Content Placeholder 2"/>
          <p:cNvSpPr>
            <a:spLocks noGrp="1"/>
          </p:cNvSpPr>
          <p:nvPr>
            <p:ph idx="1"/>
          </p:nvPr>
        </p:nvSpPr>
        <p:spPr>
          <a:xfrm>
            <a:off x="628650" y="2228849"/>
            <a:ext cx="6644347" cy="3948113"/>
          </a:xfrm>
        </p:spPr>
        <p:txBody>
          <a:bodyPr>
            <a:normAutofit fontScale="92500"/>
          </a:bodyPr>
          <a:lstStyle/>
          <a:p>
            <a:pPr marL="342900" lvl="1" indent="-342900">
              <a:buClr>
                <a:srgbClr val="0E2B8E"/>
              </a:buClr>
              <a:buNone/>
            </a:pPr>
            <a:r>
              <a:rPr lang="en-IE" sz="2200" b="1" dirty="0"/>
              <a:t>Specific Objective: </a:t>
            </a:r>
          </a:p>
          <a:p>
            <a:pPr marL="342900" lvl="1" indent="-342900">
              <a:buClr>
                <a:srgbClr val="0E2B8E"/>
              </a:buClr>
            </a:pPr>
            <a:r>
              <a:rPr lang="en-IE" sz="2200" dirty="0"/>
              <a:t>The promotion of positive relations characterised by respect and where cultural diversity is celebrated and people can live, learn and socialise together, free from prejudice, hate and intolerance.</a:t>
            </a:r>
            <a:endParaRPr lang="en-GB" sz="2200" dirty="0"/>
          </a:p>
          <a:p>
            <a:pPr marL="342900" lvl="2" indent="-342900">
              <a:buClr>
                <a:srgbClr val="0E2B8E"/>
              </a:buClr>
            </a:pPr>
            <a:r>
              <a:rPr lang="en-US" sz="2200" dirty="0"/>
              <a:t>Activities will focus on developing strong inclusive civic leadership that promotes positive relationships, encourages dialogue, and supports practical efforts to bring about change between individuals and communities. </a:t>
            </a:r>
          </a:p>
          <a:p>
            <a:pPr marL="342900" lvl="2" indent="-342900">
              <a:buClr>
                <a:srgbClr val="0E2B8E"/>
              </a:buClr>
            </a:pPr>
            <a:r>
              <a:rPr lang="en-US" sz="2200" dirty="0"/>
              <a:t>Initiatives should evidence commitment to tackling real and complex issues, such as sectarianism and racism. </a:t>
            </a:r>
            <a:endParaRPr lang="en-GB" sz="2200"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997" y="4202905"/>
            <a:ext cx="1563272" cy="1563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997" y="2432428"/>
            <a:ext cx="1652611" cy="1652611"/>
          </a:xfrm>
          <a:prstGeom prst="rect">
            <a:avLst/>
          </a:prstGeom>
        </p:spPr>
      </p:pic>
      <p:sp>
        <p:nvSpPr>
          <p:cNvPr id="6" name="TextBox 5"/>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1457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Building Positive Relations - SEUPB Overall Result of programme:</a:t>
            </a:r>
            <a:endParaRPr lang="en-GB" dirty="0"/>
          </a:p>
        </p:txBody>
      </p:sp>
      <p:sp>
        <p:nvSpPr>
          <p:cNvPr id="3" name="Content Placeholder 2"/>
          <p:cNvSpPr>
            <a:spLocks noGrp="1"/>
          </p:cNvSpPr>
          <p:nvPr>
            <p:ph idx="1"/>
          </p:nvPr>
        </p:nvSpPr>
        <p:spPr>
          <a:xfrm>
            <a:off x="628650" y="2228849"/>
            <a:ext cx="5673676" cy="3948113"/>
          </a:xfrm>
        </p:spPr>
        <p:txBody>
          <a:bodyPr>
            <a:normAutofit lnSpcReduction="10000"/>
          </a:bodyPr>
          <a:lstStyle/>
          <a:p>
            <a:pPr marL="0" lvl="1" indent="0">
              <a:buClr>
                <a:srgbClr val="0E2B8E"/>
              </a:buClr>
              <a:buNone/>
            </a:pPr>
            <a:r>
              <a:rPr lang="en-IE" sz="2000" b="1" dirty="0"/>
              <a:t>Result: </a:t>
            </a:r>
          </a:p>
          <a:p>
            <a:pPr marL="342900" lvl="1" indent="-342900">
              <a:buClr>
                <a:srgbClr val="0E2B8E"/>
              </a:buClr>
            </a:pPr>
            <a:r>
              <a:rPr lang="en-IE" sz="2000" dirty="0"/>
              <a:t>An increase in the % of people who think relations between </a:t>
            </a:r>
            <a:r>
              <a:rPr lang="en-IE" sz="2000" dirty="0" smtClean="0"/>
              <a:t>Protestants </a:t>
            </a:r>
            <a:r>
              <a:rPr lang="en-IE" sz="2000" dirty="0"/>
              <a:t>and Catholics are better than they were five years </a:t>
            </a:r>
            <a:r>
              <a:rPr lang="en-IE" sz="2000" dirty="0" smtClean="0"/>
              <a:t>ago</a:t>
            </a:r>
            <a:r>
              <a:rPr lang="en-IE" sz="2000" dirty="0"/>
              <a:t>, from </a:t>
            </a:r>
            <a:r>
              <a:rPr lang="en-IE" sz="2000" dirty="0" smtClean="0"/>
              <a:t>45</a:t>
            </a:r>
            <a:r>
              <a:rPr lang="en-IE" sz="2000" dirty="0"/>
              <a:t>% to 52%;</a:t>
            </a:r>
          </a:p>
          <a:p>
            <a:pPr marL="0" lvl="1" indent="0">
              <a:buClr>
                <a:srgbClr val="0E2B8E"/>
              </a:buClr>
              <a:buNone/>
            </a:pPr>
            <a:endParaRPr lang="en-IE" sz="2000" dirty="0"/>
          </a:p>
          <a:p>
            <a:pPr marL="342900" lvl="1" indent="-342900">
              <a:buClr>
                <a:srgbClr val="0E2B8E"/>
              </a:buClr>
            </a:pPr>
            <a:r>
              <a:rPr lang="en-IE" sz="2000" dirty="0"/>
              <a:t>The % of people who think relations between Protestants and Catholics will be better in 5 years (from 40% to 48%)</a:t>
            </a:r>
          </a:p>
          <a:p>
            <a:pPr marL="342900" lvl="1" indent="-342900">
              <a:buClr>
                <a:srgbClr val="0E2B8E"/>
              </a:buClr>
            </a:pPr>
            <a:endParaRPr lang="en-IE" sz="2000" dirty="0"/>
          </a:p>
          <a:p>
            <a:pPr marL="342900" lvl="1" indent="-342900">
              <a:buClr>
                <a:srgbClr val="0E2B8E"/>
              </a:buClr>
            </a:pPr>
            <a:r>
              <a:rPr lang="en-IE" sz="2000" dirty="0"/>
              <a:t> The % of people who know about the culture of minority ethnic communities from 30% to 38%</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68" y="2824980"/>
            <a:ext cx="2437814" cy="2317640"/>
          </a:xfrm>
          <a:prstGeom prst="rect">
            <a:avLst/>
          </a:prstGeom>
        </p:spPr>
      </p:pic>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798209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 y="0"/>
            <a:ext cx="9143999" cy="6858000"/>
          </a:xfrm>
        </p:spPr>
      </p:pic>
      <p:sp>
        <p:nvSpPr>
          <p:cNvPr id="2" name="Title 1"/>
          <p:cNvSpPr>
            <a:spLocks noGrp="1"/>
          </p:cNvSpPr>
          <p:nvPr>
            <p:ph type="title"/>
          </p:nvPr>
        </p:nvSpPr>
        <p:spPr>
          <a:xfrm>
            <a:off x="628650" y="5190978"/>
            <a:ext cx="7886700" cy="301339"/>
          </a:xfrm>
        </p:spPr>
        <p:txBody>
          <a:bodyPr>
            <a:normAutofit fontScale="90000"/>
          </a:bodyPr>
          <a:lstStyle/>
          <a:p>
            <a:r>
              <a:rPr lang="en-GB" dirty="0" smtClean="0"/>
              <a:t>Results and Outcomes across 3 key themes:</a:t>
            </a:r>
            <a:br>
              <a:rPr lang="en-GB" dirty="0" smtClean="0"/>
            </a:br>
            <a:r>
              <a:rPr lang="en-GB" dirty="0" smtClean="0"/>
              <a:t>1. Children and Young People</a:t>
            </a:r>
            <a:br>
              <a:rPr lang="en-GB" dirty="0" smtClean="0"/>
            </a:br>
            <a:r>
              <a:rPr lang="en-GB" dirty="0" smtClean="0"/>
              <a:t>2. Shared Spaces and Services</a:t>
            </a:r>
            <a:br>
              <a:rPr lang="en-GB" dirty="0" smtClean="0"/>
            </a:br>
            <a:r>
              <a:rPr lang="en-GB" dirty="0" smtClean="0"/>
              <a:t>3. Building Positive Relations at a local level</a:t>
            </a:r>
            <a:endParaRPr lang="en-GB" dirty="0"/>
          </a:p>
        </p:txBody>
      </p:sp>
      <p:sp>
        <p:nvSpPr>
          <p:cNvPr id="5" name="TextBox 4"/>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284671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302325" y="1181687"/>
            <a:ext cx="2588456" cy="5078313"/>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Overall objective: </a:t>
            </a:r>
          </a:p>
          <a:p>
            <a:r>
              <a:rPr lang="en-GB" dirty="0" smtClean="0">
                <a:latin typeface="Arial" panose="020B0604020202020204" pitchFamily="34" charset="0"/>
                <a:cs typeface="Arial" panose="020B0604020202020204" pitchFamily="34" charset="0"/>
              </a:rPr>
              <a:t>To promote positive relations characterised by respect, where cultural diversity is celebrated and people can live, learn and socialise together, free from prejudice, hate and intolerance.</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Horizontal Principles: </a:t>
            </a:r>
            <a:r>
              <a:rPr lang="en-GB" dirty="0" smtClean="0">
                <a:latin typeface="Arial" panose="020B0604020202020204" pitchFamily="34" charset="0"/>
                <a:cs typeface="Arial" panose="020B0604020202020204" pitchFamily="34" charset="0"/>
              </a:rPr>
              <a:t>Sustainable Development and Equal Opportunities</a:t>
            </a:r>
          </a:p>
          <a:p>
            <a:endParaRPr lang="en-GB"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Cross-Community</a:t>
            </a:r>
          </a:p>
          <a:p>
            <a:r>
              <a:rPr lang="en-GB" b="1" dirty="0" smtClean="0">
                <a:latin typeface="Arial" panose="020B0604020202020204" pitchFamily="34" charset="0"/>
                <a:cs typeface="Arial" panose="020B0604020202020204" pitchFamily="34" charset="0"/>
              </a:rPr>
              <a:t>Cross-Border</a:t>
            </a:r>
          </a:p>
        </p:txBody>
      </p:sp>
      <p:graphicFrame>
        <p:nvGraphicFramePr>
          <p:cNvPr id="9" name="Diagram 8"/>
          <p:cNvGraphicFramePr/>
          <p:nvPr>
            <p:extLst>
              <p:ext uri="{D42A27DB-BD31-4B8C-83A1-F6EECF244321}">
                <p14:modId xmlns:p14="http://schemas.microsoft.com/office/powerpoint/2010/main" val="282140397"/>
              </p:ext>
            </p:extLst>
          </p:nvPr>
        </p:nvGraphicFramePr>
        <p:xfrm>
          <a:off x="42203" y="786250"/>
          <a:ext cx="6818141" cy="516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810991" y="6255327"/>
            <a:ext cx="4125191" cy="400110"/>
          </a:xfrm>
          <a:prstGeom prst="rect">
            <a:avLst/>
          </a:prstGeom>
          <a:solidFill>
            <a:schemeClr val="bg1"/>
          </a:solidFill>
        </p:spPr>
        <p:txBody>
          <a:bodyPr wrap="square" rtlCol="0">
            <a:spAutoFit/>
          </a:bodyPr>
          <a:lstStyle/>
          <a:p>
            <a:r>
              <a:rPr lang="en-GB" sz="2000" dirty="0" smtClean="0">
                <a:solidFill>
                  <a:schemeClr val="accent1"/>
                </a:solidFill>
              </a:rPr>
              <a:t>www.derrystrabane.com/Peace-IV</a:t>
            </a:r>
            <a:endParaRPr lang="en-GB" sz="2000" dirty="0">
              <a:solidFill>
                <a:schemeClr val="accent1"/>
              </a:solidFill>
            </a:endParaRPr>
          </a:p>
        </p:txBody>
      </p:sp>
    </p:spTree>
    <p:extLst>
      <p:ext uri="{BB962C8B-B14F-4D97-AF65-F5344CB8AC3E}">
        <p14:creationId xmlns:p14="http://schemas.microsoft.com/office/powerpoint/2010/main" val="126655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2800</TotalTime>
  <Words>3347</Words>
  <Application>Microsoft Office PowerPoint</Application>
  <PresentationFormat>On-screen Show (4:3)</PresentationFormat>
  <Paragraphs>461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GothamBold</vt:lpstr>
      <vt:lpstr>GothamBook</vt:lpstr>
      <vt:lpstr>Times New Roman</vt:lpstr>
      <vt:lpstr>Office Theme</vt:lpstr>
      <vt:lpstr>PowerPoint Presentation</vt:lpstr>
      <vt:lpstr>‘Top four FAQ’s’</vt:lpstr>
      <vt:lpstr>To get to this point has been over a 12 month process.</vt:lpstr>
      <vt:lpstr>What is Peace IV?</vt:lpstr>
      <vt:lpstr>Which bit of Peace IV are we talking about? Specific Objective 4.1 Local Authority Action Plans</vt:lpstr>
      <vt:lpstr>What types of things does 4.1 ‘Building positive relations at a Local Level’ have to do? </vt:lpstr>
      <vt:lpstr>Building Positive Relations - SEUPB Overall Result of programme:</vt:lpstr>
      <vt:lpstr>Results and Outcomes across 3 key themes: 1. Children and Young People 2. Shared Spaces and Services 3. Building Positive Relations at a local level</vt:lpstr>
      <vt:lpstr>PowerPoint Presentation</vt:lpstr>
      <vt:lpstr>SEUPB: Children and Young People</vt:lpstr>
      <vt:lpstr>SEUPB: Shared Spaces and Services</vt:lpstr>
      <vt:lpstr>SEUPB:Building Positive Relations</vt:lpstr>
      <vt:lpstr>What counts as a participant?</vt:lpstr>
      <vt:lpstr>What went into Stage 1 submission June 2016</vt:lpstr>
      <vt:lpstr>DCSDC Consultation and Stage 1 Submission</vt:lpstr>
      <vt:lpstr>Local Vision and Strategic Aims</vt:lpstr>
      <vt:lpstr>Stage 1: 6 Indicative Actions under Children and Young People:</vt:lpstr>
      <vt:lpstr>Stage 1:  4 Indicative Actions under Shared Spaces</vt:lpstr>
      <vt:lpstr>Stage 1: 7 Indicative Actions under Building Positive Relations</vt:lpstr>
      <vt:lpstr>Assessing the impact</vt:lpstr>
      <vt:lpstr>Children and Young People - results</vt:lpstr>
      <vt:lpstr>Shared spaces and services - results </vt:lpstr>
      <vt:lpstr>Building Positive Relations - Results</vt:lpstr>
      <vt:lpstr>DCSDC Development and Stage 2 Submission </vt:lpstr>
      <vt:lpstr>The following slides list the programmes.</vt:lpstr>
      <vt:lpstr>Children and Young People</vt:lpstr>
      <vt:lpstr>Children and Young People (contd)</vt:lpstr>
      <vt:lpstr>Shared Spaces and Services</vt:lpstr>
      <vt:lpstr>Building Positive Relations</vt:lpstr>
      <vt:lpstr>Building Positive Relations (contd.)</vt:lpstr>
      <vt:lpstr>Peace IV Strategic Partnership Board</vt:lpstr>
      <vt:lpstr>Partnership Board &amp; Steering Groups</vt:lpstr>
      <vt:lpstr>Peace IV Management Staffing</vt:lpstr>
      <vt:lpstr>What delivery mechanisms were open to us?</vt:lpstr>
      <vt:lpstr>Timescales for delivery</vt:lpstr>
      <vt:lpstr>What counts as a participant?</vt:lpstr>
      <vt:lpstr> Timeframes</vt:lpstr>
      <vt:lpstr>How can I get involved?</vt:lpstr>
      <vt:lpstr>Two questions.  Two ways of thinking.</vt:lpstr>
      <vt:lpstr>Tenders</vt:lpstr>
      <vt:lpstr>Project Steering Group Opportunities</vt:lpstr>
      <vt:lpstr>Encourage individuals to take part.</vt:lpstr>
      <vt:lpstr>Grants – September 2017.  Quite Specific.</vt:lpstr>
      <vt:lpstr>Please sign up for our monthly e-newsletter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Harrigan</dc:creator>
  <cp:lastModifiedBy>Amanda McLoone</cp:lastModifiedBy>
  <cp:revision>124</cp:revision>
  <cp:lastPrinted>2017-06-12T15:54:10Z</cp:lastPrinted>
  <dcterms:created xsi:type="dcterms:W3CDTF">2016-09-14T14:30:28Z</dcterms:created>
  <dcterms:modified xsi:type="dcterms:W3CDTF">2023-07-20T12:55:47Z</dcterms:modified>
</cp:coreProperties>
</file>