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32" r:id="rId1"/>
  </p:sldMasterIdLst>
  <p:notesMasterIdLst>
    <p:notesMasterId r:id="rId27"/>
  </p:notesMasterIdLst>
  <p:sldIdLst>
    <p:sldId id="299" r:id="rId2"/>
    <p:sldId id="393" r:id="rId3"/>
    <p:sldId id="394" r:id="rId4"/>
    <p:sldId id="339" r:id="rId5"/>
    <p:sldId id="288" r:id="rId6"/>
    <p:sldId id="355" r:id="rId7"/>
    <p:sldId id="318" r:id="rId8"/>
    <p:sldId id="356" r:id="rId9"/>
    <p:sldId id="323" r:id="rId10"/>
    <p:sldId id="357" r:id="rId11"/>
    <p:sldId id="325" r:id="rId12"/>
    <p:sldId id="358" r:id="rId13"/>
    <p:sldId id="419" r:id="rId14"/>
    <p:sldId id="420" r:id="rId15"/>
    <p:sldId id="421" r:id="rId16"/>
    <p:sldId id="422" r:id="rId17"/>
    <p:sldId id="423" r:id="rId18"/>
    <p:sldId id="424" r:id="rId19"/>
    <p:sldId id="425" r:id="rId20"/>
    <p:sldId id="426" r:id="rId21"/>
    <p:sldId id="427" r:id="rId22"/>
    <p:sldId id="428" r:id="rId23"/>
    <p:sldId id="429" r:id="rId24"/>
    <p:sldId id="430" r:id="rId25"/>
    <p:sldId id="418" r:id="rId26"/>
  </p:sldIdLst>
  <p:sldSz cx="9144000" cy="5143500" type="screen16x9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  <a:srgbClr val="1F2DB7"/>
    <a:srgbClr val="FFFF66"/>
    <a:srgbClr val="DA89FF"/>
    <a:srgbClr val="CC99FF"/>
    <a:srgbClr val="D8CDFF"/>
    <a:srgbClr val="FFCCFF"/>
    <a:srgbClr val="5900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79" autoAdjust="0"/>
    <p:restoredTop sz="94660"/>
  </p:normalViewPr>
  <p:slideViewPr>
    <p:cSldViewPr>
      <p:cViewPr varScale="1">
        <p:scale>
          <a:sx n="108" d="100"/>
          <a:sy n="108" d="100"/>
        </p:scale>
        <p:origin x="758" y="8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pPr>
              <a:defRPr/>
            </a:pPr>
            <a:fld id="{AA636186-98E7-4F36-938E-FB74ECE248DC}" type="datetimeFigureOut">
              <a:rPr lang="en-US"/>
              <a:pPr>
                <a:defRPr/>
              </a:pPr>
              <a:t>5/20/2023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pPr>
              <a:defRPr/>
            </a:pPr>
            <a:fld id="{8A5CB2A3-0039-4A34-B623-E026C7F775D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8850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0FA8F3-609E-4F1D-B32C-6C71584C02C2}" type="slidenum">
              <a:rPr lang="en-GB" smtClean="0"/>
              <a:pPr/>
              <a:t>1</a:t>
            </a:fld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4FF9705-F152-473E-959A-E0D709CB2689}" type="slidenum">
              <a:rPr lang="en-GB" smtClean="0"/>
              <a:pPr/>
              <a:t>10</a:t>
            </a:fld>
            <a:endParaRPr lang="en-GB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32A80EE-639E-4387-9F95-DEAD2D2B20D0}" type="slidenum">
              <a:rPr lang="en-GB" smtClean="0"/>
              <a:pPr/>
              <a:t>11</a:t>
            </a:fld>
            <a:endParaRPr lang="en-GB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F02D15A-DF0E-4599-82E6-78A9D399B0A7}" type="slidenum">
              <a:rPr lang="en-GB" smtClean="0"/>
              <a:pPr/>
              <a:t>12</a:t>
            </a:fld>
            <a:endParaRPr lang="en-GB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32A80EE-639E-4387-9F95-DEAD2D2B20D0}" type="slidenum">
              <a:rPr lang="en-GB" smtClean="0"/>
              <a:pPr/>
              <a:t>13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2099948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F02D15A-DF0E-4599-82E6-78A9D399B0A7}" type="slidenum">
              <a:rPr lang="en-GB" smtClean="0"/>
              <a:pPr/>
              <a:t>14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19800833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32A80EE-639E-4387-9F95-DEAD2D2B20D0}" type="slidenum">
              <a:rPr lang="en-GB" smtClean="0"/>
              <a:pPr/>
              <a:t>15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59461951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F02D15A-DF0E-4599-82E6-78A9D399B0A7}" type="slidenum">
              <a:rPr lang="en-GB" smtClean="0"/>
              <a:pPr/>
              <a:t>16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40642549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32A80EE-639E-4387-9F95-DEAD2D2B20D0}" type="slidenum">
              <a:rPr lang="en-GB" smtClean="0"/>
              <a:pPr/>
              <a:t>17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95180376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F02D15A-DF0E-4599-82E6-78A9D399B0A7}" type="slidenum">
              <a:rPr lang="en-GB" smtClean="0"/>
              <a:pPr/>
              <a:t>18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7721446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32A80EE-639E-4387-9F95-DEAD2D2B20D0}" type="slidenum">
              <a:rPr lang="en-GB" smtClean="0"/>
              <a:pPr/>
              <a:t>19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2374980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1DBC2EE-548B-4192-8956-EFBA9A453495}" type="slidenum">
              <a:rPr lang="en-GB" smtClean="0"/>
              <a:pPr/>
              <a:t>2</a:t>
            </a:fld>
            <a:endParaRPr lang="en-GB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F02D15A-DF0E-4599-82E6-78A9D399B0A7}" type="slidenum">
              <a:rPr lang="en-GB" smtClean="0"/>
              <a:pPr/>
              <a:t>20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85905196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32A80EE-639E-4387-9F95-DEAD2D2B20D0}" type="slidenum">
              <a:rPr lang="en-GB" smtClean="0"/>
              <a:pPr/>
              <a:t>21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16563246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F02D15A-DF0E-4599-82E6-78A9D399B0A7}" type="slidenum">
              <a:rPr lang="en-GB" smtClean="0"/>
              <a:pPr/>
              <a:t>22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23328227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32A80EE-639E-4387-9F95-DEAD2D2B20D0}" type="slidenum">
              <a:rPr lang="en-GB" smtClean="0"/>
              <a:pPr/>
              <a:t>23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89365565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F02D15A-DF0E-4599-82E6-78A9D399B0A7}" type="slidenum">
              <a:rPr lang="en-GB" smtClean="0"/>
              <a:pPr/>
              <a:t>24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04475248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942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2F68039-2AD9-4615-A5E2-BD49E0B6FEF4}" type="slidenum">
              <a:rPr lang="en-GB" smtClean="0"/>
              <a:pPr/>
              <a:t>25</a:t>
            </a:fld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5D8B117-1212-4937-A0AF-39BBCBCF5988}" type="slidenum">
              <a:rPr lang="en-GB" smtClean="0"/>
              <a:pPr/>
              <a:t>3</a:t>
            </a:fld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9154BFE-3D16-413C-84ED-30216376B206}" type="slidenum">
              <a:rPr lang="en-GB" smtClean="0"/>
              <a:pPr/>
              <a:t>4</a:t>
            </a:fld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259E612-779A-4256-9E20-B77EF11AFE42}" type="slidenum">
              <a:rPr lang="en-GB" smtClean="0"/>
              <a:pPr/>
              <a:t>5</a:t>
            </a:fld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04B46B4-F137-4391-87C2-4154BAB01E46}" type="slidenum">
              <a:rPr lang="en-GB" smtClean="0"/>
              <a:pPr/>
              <a:t>6</a:t>
            </a:fld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4929C4E-A370-40D7-BD0D-1BD648833D02}" type="slidenum">
              <a:rPr lang="en-GB" smtClean="0"/>
              <a:pPr/>
              <a:t>7</a:t>
            </a:fld>
            <a:endParaRPr lang="en-GB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DA0EB1-20B3-42A4-B877-630EBC6ED796}" type="slidenum">
              <a:rPr lang="en-GB" smtClean="0"/>
              <a:pPr/>
              <a:t>8</a:t>
            </a:fld>
            <a:endParaRPr lang="en-GB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9A0F1AE-8BC0-4A05-B114-736C0D250EF4}" type="slidenum">
              <a:rPr lang="en-GB" smtClean="0"/>
              <a:pPr/>
              <a:t>9</a:t>
            </a:fld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51435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1" y="0"/>
            <a:ext cx="1728788" cy="51435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7319" y="841772"/>
            <a:ext cx="6593681" cy="179070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7319" y="2701528"/>
            <a:ext cx="6593681" cy="1241822"/>
          </a:xfrm>
        </p:spPr>
        <p:txBody>
          <a:bodyPr>
            <a:normAutofit/>
          </a:bodyPr>
          <a:lstStyle>
            <a:lvl1pPr marL="0" indent="0" algn="l">
              <a:buNone/>
              <a:defRPr sz="1500" cap="all" baseline="0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08133" y="4057651"/>
            <a:ext cx="2057400" cy="273844"/>
          </a:xfrm>
        </p:spPr>
        <p:txBody>
          <a:bodyPr/>
          <a:lstStyle/>
          <a:p>
            <a:pPr>
              <a:defRPr/>
            </a:pPr>
            <a:fld id="{2F3BCC2F-7EC5-445E-9BA1-8D9F9A59C77C}" type="datetimeFigureOut">
              <a:rPr lang="en-US" smtClean="0"/>
              <a:pPr>
                <a:defRPr/>
              </a:pPr>
              <a:t>5/20/2023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07318" y="4057651"/>
            <a:ext cx="3843665" cy="273844"/>
          </a:xfrm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22684" y="4057650"/>
            <a:ext cx="578317" cy="273844"/>
          </a:xfrm>
        </p:spPr>
        <p:txBody>
          <a:bodyPr/>
          <a:lstStyle/>
          <a:p>
            <a:pPr>
              <a:defRPr/>
            </a:pPr>
            <a:fld id="{CA693F26-0DAA-492D-935F-E1E8A61D48F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8715919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3228499"/>
            <a:ext cx="7434266" cy="614516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56058" y="454819"/>
            <a:ext cx="7434266" cy="2474834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4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4" y="3843015"/>
            <a:ext cx="7433144" cy="51185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C8B08B-F390-47C2-98F9-BF872C17502A}" type="datetimeFigureOut">
              <a:rPr lang="en-US" smtClean="0"/>
              <a:pPr>
                <a:defRPr/>
              </a:pPr>
              <a:t>5/20/2023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E4B625-82AD-443B-B3A9-EFEFFB041C2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7693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93" y="457200"/>
            <a:ext cx="7429466" cy="2571750"/>
          </a:xfrm>
        </p:spPr>
        <p:txBody>
          <a:bodyPr anchor="ctr">
            <a:normAutofit/>
          </a:bodyPr>
          <a:lstStyle>
            <a:lvl1pPr>
              <a:defRPr sz="27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3314700"/>
            <a:ext cx="7428344" cy="1028699"/>
          </a:xfrm>
        </p:spPr>
        <p:txBody>
          <a:bodyPr anchor="ctr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C8B08B-F390-47C2-98F9-BF872C17502A}" type="datetimeFigureOut">
              <a:rPr lang="en-US" smtClean="0"/>
              <a:pPr>
                <a:defRPr/>
              </a:pPr>
              <a:t>5/20/2023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E4B625-82AD-443B-B3A9-EFEFFB041C2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19412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457200"/>
            <a:ext cx="6977064" cy="2061322"/>
          </a:xfrm>
        </p:spPr>
        <p:txBody>
          <a:bodyPr anchor="ctr">
            <a:normAutofit/>
          </a:bodyPr>
          <a:lstStyle>
            <a:lvl1pPr>
              <a:defRPr sz="27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2524168"/>
            <a:ext cx="6564224" cy="411726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3232439"/>
            <a:ext cx="7429502" cy="1117122"/>
          </a:xfrm>
        </p:spPr>
        <p:txBody>
          <a:bodyPr anchor="ctr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C8B08B-F390-47C2-98F9-BF872C17502A}" type="datetimeFigureOut">
              <a:rPr lang="en-US" smtClean="0"/>
              <a:pPr>
                <a:defRPr/>
              </a:pPr>
              <a:t>5/20/2023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E4B625-82AD-443B-B3A9-EFEFFB041C2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60" name="TextBox 59"/>
          <p:cNvSpPr txBox="1"/>
          <p:nvPr/>
        </p:nvSpPr>
        <p:spPr>
          <a:xfrm>
            <a:off x="677634" y="549295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903028" y="2073729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873632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1600531"/>
            <a:ext cx="7429501" cy="1883876"/>
          </a:xfrm>
        </p:spPr>
        <p:txBody>
          <a:bodyPr anchor="b">
            <a:normAutofit/>
          </a:bodyPr>
          <a:lstStyle>
            <a:lvl1pPr>
              <a:defRPr sz="27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3" y="3493241"/>
            <a:ext cx="7428379" cy="855483"/>
          </a:xfrm>
        </p:spPr>
        <p:txBody>
          <a:bodyPr anchor="t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C8B08B-F390-47C2-98F9-BF872C17502A}" type="datetimeFigureOut">
              <a:rPr lang="en-US" smtClean="0"/>
              <a:pPr>
                <a:defRPr/>
              </a:pPr>
              <a:t>5/20/2023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E4B625-82AD-443B-B3A9-EFEFFB041C2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1086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56060" y="457200"/>
            <a:ext cx="7429499" cy="14287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856058" y="2005847"/>
            <a:ext cx="2397674" cy="51435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8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845939" y="2520197"/>
            <a:ext cx="2406551" cy="1823202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86075" y="2008226"/>
            <a:ext cx="2388289" cy="51435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8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78160" y="2522576"/>
            <a:ext cx="2396873" cy="1823202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332" y="2005847"/>
            <a:ext cx="2396226" cy="51435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8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89332" y="2520197"/>
            <a:ext cx="2396226" cy="1823202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C8B08B-F390-47C2-98F9-BF872C17502A}" type="datetimeFigureOut">
              <a:rPr lang="en-US" smtClean="0"/>
              <a:pPr>
                <a:defRPr/>
              </a:pPr>
              <a:t>5/20/2023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E4B625-82AD-443B-B3A9-EFEFFB041C2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70841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56059" y="457200"/>
            <a:ext cx="7429499" cy="14287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856060" y="3303447"/>
            <a:ext cx="2396430" cy="432197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5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56060" y="2000249"/>
            <a:ext cx="2396430" cy="1143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5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856060" y="3735644"/>
            <a:ext cx="2396430" cy="613382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66790" y="3303447"/>
            <a:ext cx="2400300" cy="432197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5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66790" y="2000249"/>
            <a:ext cx="2399205" cy="1143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5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65695" y="3735643"/>
            <a:ext cx="2400300" cy="607757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426" y="3303446"/>
            <a:ext cx="2393056" cy="432197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5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89332" y="2000249"/>
            <a:ext cx="2396227" cy="1143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5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89332" y="3735641"/>
            <a:ext cx="2396226" cy="60775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C8B08B-F390-47C2-98F9-BF872C17502A}" type="datetimeFigureOut">
              <a:rPr lang="en-US" smtClean="0"/>
              <a:pPr>
                <a:defRPr/>
              </a:pPr>
              <a:t>5/20/2023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E4B625-82AD-443B-B3A9-EFEFFB041C2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17379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C8B08B-F390-47C2-98F9-BF872C17502A}" type="datetimeFigureOut">
              <a:rPr lang="en-US" smtClean="0"/>
              <a:pPr>
                <a:defRPr/>
              </a:pPr>
              <a:t>5/20/2023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E4B625-82AD-443B-B3A9-EFEFFB041C2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26557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1" y="457200"/>
            <a:ext cx="1503758" cy="38862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6057" y="457200"/>
            <a:ext cx="5811443" cy="388620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C8B08B-F390-47C2-98F9-BF872C17502A}" type="datetimeFigureOut">
              <a:rPr lang="en-US" smtClean="0"/>
              <a:pPr>
                <a:defRPr/>
              </a:pPr>
              <a:t>5/20/2023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E4B625-82AD-443B-B3A9-EFEFFB041C2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50599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C8B08B-F390-47C2-98F9-BF872C17502A}" type="datetimeFigureOut">
              <a:rPr lang="en-US" smtClean="0"/>
              <a:pPr>
                <a:defRPr/>
              </a:pPr>
              <a:t>5/20/2023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E4B625-82AD-443B-B3A9-EFEFFB041C2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5522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1064420"/>
            <a:ext cx="7429500" cy="2139553"/>
          </a:xfrm>
        </p:spPr>
        <p:txBody>
          <a:bodyPr anchor="b">
            <a:normAutofit/>
          </a:bodyPr>
          <a:lstStyle>
            <a:lvl1pPr>
              <a:defRPr sz="27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58" y="3318272"/>
            <a:ext cx="7429500" cy="1031082"/>
          </a:xfrm>
        </p:spPr>
        <p:txBody>
          <a:bodyPr>
            <a:normAutofit/>
          </a:bodyPr>
          <a:lstStyle>
            <a:lvl1pPr marL="0" indent="0">
              <a:buNone/>
              <a:defRPr sz="135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257D46-F979-44FA-9DF0-2E7D7B4D8039}" type="datetimeFigureOut">
              <a:rPr lang="en-US" smtClean="0"/>
              <a:pPr>
                <a:defRPr/>
              </a:pPr>
              <a:t>5/20/2023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07D40-B780-4C61-A4CB-72987022ED6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8363445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6058" y="1687114"/>
            <a:ext cx="3658792" cy="265628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687114"/>
            <a:ext cx="3656408" cy="265628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C8B08B-F390-47C2-98F9-BF872C17502A}" type="datetimeFigureOut">
              <a:rPr lang="en-US" smtClean="0"/>
              <a:pPr>
                <a:defRPr/>
              </a:pPr>
              <a:t>5/20/2023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E4B625-82AD-443B-B3A9-EFEFFB041C2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61995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464345"/>
            <a:ext cx="7429500" cy="110847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515" y="1687115"/>
            <a:ext cx="3487337" cy="617934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18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6058" y="2305048"/>
            <a:ext cx="3658793" cy="203835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6" y="1687114"/>
            <a:ext cx="3484952" cy="617934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18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305048"/>
            <a:ext cx="3656408" cy="203835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C8B08B-F390-47C2-98F9-BF872C17502A}" type="datetimeFigureOut">
              <a:rPr lang="en-US" smtClean="0"/>
              <a:pPr>
                <a:defRPr/>
              </a:pPr>
              <a:t>5/20/2023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E4B625-82AD-443B-B3A9-EFEFFB041C2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82939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48371B-6F74-499A-821D-3BDD17B487CC}" type="datetimeFigureOut">
              <a:rPr lang="en-US" smtClean="0"/>
              <a:pPr>
                <a:defRPr/>
              </a:pPr>
              <a:t>5/20/2023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76CDFA-3402-48F3-9965-E88038C4180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6105666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EDA0C43-F0C1-4ABE-9678-F3B5B3017A90}" type="datetimeFigureOut">
              <a:rPr lang="en-US" smtClean="0"/>
              <a:pPr>
                <a:defRPr/>
              </a:pPr>
              <a:t>5/20/2023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9226E4-6F63-465B-BA74-A1DD25E9DBA1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4197181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029" y="457201"/>
            <a:ext cx="2892028" cy="1229913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150" y="444499"/>
            <a:ext cx="4418407" cy="3898901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029" y="1687114"/>
            <a:ext cx="2892028" cy="265628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C8B08B-F390-47C2-98F9-BF872C17502A}" type="datetimeFigureOut">
              <a:rPr lang="en-US" smtClean="0"/>
              <a:pPr>
                <a:defRPr/>
              </a:pPr>
              <a:t>5/20/2023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E4B625-82AD-443B-B3A9-EFEFFB041C2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7714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60" y="457200"/>
            <a:ext cx="4450881" cy="1229915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5541" y="457201"/>
            <a:ext cx="2750018" cy="38861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1687114"/>
            <a:ext cx="4450883" cy="265628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6E66BDC-F71F-456F-8602-191CB4DD7DF6}" type="datetimeFigureOut">
              <a:rPr lang="en-US" smtClean="0"/>
              <a:pPr>
                <a:defRPr/>
              </a:pPr>
              <a:t>5/20/2023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24E5DA-5818-41D9-8329-99F98D480999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789839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2000">
              <a:schemeClr val="accent2">
                <a:lumMod val="40000"/>
                <a:lumOff val="60000"/>
              </a:schemeClr>
            </a:gs>
            <a:gs pos="42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51435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0716" y="0"/>
            <a:ext cx="9040416" cy="51435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6060" y="463888"/>
            <a:ext cx="7429499" cy="11089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60" y="1687115"/>
            <a:ext cx="7429499" cy="26562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92691" y="4412457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1C8B08B-F390-47C2-98F9-BF872C17502A}" type="datetimeFigureOut">
              <a:rPr lang="en-US" smtClean="0"/>
              <a:pPr>
                <a:defRPr/>
              </a:pPr>
              <a:t>5/20/2023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56059" y="4412457"/>
            <a:ext cx="467948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88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07241" y="4412456"/>
            <a:ext cx="578317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BE4B625-82AD-443B-B3A9-EFEFFB041C2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37983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133" r:id="rId1"/>
    <p:sldLayoutId id="2147484134" r:id="rId2"/>
    <p:sldLayoutId id="2147484135" r:id="rId3"/>
    <p:sldLayoutId id="2147484136" r:id="rId4"/>
    <p:sldLayoutId id="2147484137" r:id="rId5"/>
    <p:sldLayoutId id="2147484138" r:id="rId6"/>
    <p:sldLayoutId id="2147484139" r:id="rId7"/>
    <p:sldLayoutId id="2147484140" r:id="rId8"/>
    <p:sldLayoutId id="2147484141" r:id="rId9"/>
    <p:sldLayoutId id="2147484142" r:id="rId10"/>
    <p:sldLayoutId id="2147484143" r:id="rId11"/>
    <p:sldLayoutId id="2147484144" r:id="rId12"/>
    <p:sldLayoutId id="2147484145" r:id="rId13"/>
    <p:sldLayoutId id="2147484146" r:id="rId14"/>
    <p:sldLayoutId id="2147484147" r:id="rId15"/>
    <p:sldLayoutId id="2147484148" r:id="rId16"/>
    <p:sldLayoutId id="2147484149" r:id="rId17"/>
  </p:sldLayoutIdLst>
  <p:transition>
    <p:wipe/>
  </p:transition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7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20000"/>
        </a:lnSpc>
        <a:spcBef>
          <a:spcPts val="75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81" y="3363838"/>
            <a:ext cx="9144000" cy="696912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GB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/>
            </a:r>
            <a:br>
              <a:rPr lang="en-GB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</a:br>
            <a:r>
              <a:rPr lang="en-GB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br>
              <a:rPr lang="en-GB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</a:br>
            <a:r>
              <a:rPr lang="en-GB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LOCAL COUNCIL ELECTIONS 2023</a:t>
            </a:r>
            <a:br>
              <a:rPr lang="en-GB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</a:br>
            <a:endParaRPr lang="en-GB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507854"/>
            <a:ext cx="9144000" cy="1224136"/>
          </a:xfrm>
        </p:spPr>
        <p:txBody>
          <a:bodyPr tIns="0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GB" sz="3600" b="1" dirty="0" smtClean="0">
                <a:solidFill>
                  <a:schemeClr val="tx1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Welcome to the Count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5745" y="559767"/>
            <a:ext cx="3091472" cy="1919573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699" name="Group 24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6757"/>
              </p:ext>
            </p:extLst>
          </p:nvPr>
        </p:nvGraphicFramePr>
        <p:xfrm>
          <a:off x="-36152" y="-13287"/>
          <a:ext cx="9180152" cy="5438556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9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88352">
                <a:tc gridSpan="10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Sperrin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05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Eligible Electorate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19143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Invalid Votes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183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rowSpan="3" gridSpan="5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STAGE 3</a:t>
                      </a: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cs typeface="Arial" charset="0"/>
                        </a:rPr>
                        <a:t>  cont’d</a:t>
                      </a:r>
                      <a:endParaRPr kumimoji="0" lang="en-US" sz="3200" b="1" i="0" u="sng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205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Votes Polled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11995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%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62.66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5"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205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 to be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 Quota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1477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5"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205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Total Valid Votes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11812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Date of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18th May 2023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1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3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643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Deemed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Candidate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Description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cs typeface="Arial" charset="0"/>
                        </a:rPr>
                        <a:t>1st Pref</a:t>
                      </a: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Rec’d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Total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Rec’d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Total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205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11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Kelly, Patsy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Independent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246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10.75</a:t>
                      </a:r>
                      <a:endParaRPr kumimoji="0" lang="en-GB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256.75</a:t>
                      </a:r>
                      <a:endParaRPr kumimoji="0" lang="en-GB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28.08</a:t>
                      </a:r>
                      <a:endParaRPr kumimoji="0" lang="en-GB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284.83</a:t>
                      </a:r>
                      <a:endParaRPr kumimoji="0" lang="en-GB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205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Leonard, Fergal 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Féin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1650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1650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-173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1477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205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Mac Meanman, Darán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Aontú for Life, Unity, Economic Justice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168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1.50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169.50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13.14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182.64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205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14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Miller, Glen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UUP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489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0.25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489.25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0.18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489.43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205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205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16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723981"/>
                  </a:ext>
                </a:extLst>
              </a:tr>
              <a:tr h="30205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122307"/>
                  </a:ext>
                </a:extLst>
              </a:tr>
              <a:tr h="30205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18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1000723"/>
                  </a:ext>
                </a:extLst>
              </a:tr>
              <a:tr h="302051">
                <a:tc gridSpan="5"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4800000" scaled="0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4800000" scaled="0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4800000" scaled="0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2051">
                <a:tc gridSpan="5"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699" name="Group 24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0993235"/>
              </p:ext>
            </p:extLst>
          </p:nvPr>
        </p:nvGraphicFramePr>
        <p:xfrm>
          <a:off x="0" y="0"/>
          <a:ext cx="9144000" cy="4541520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9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79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679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67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39502"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Sperrin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Eligible Electorate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19143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Invalid Votes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183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rowSpan="3"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STAGE 4 </a:t>
                      </a: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cs typeface="Arial" charset="0"/>
                        </a:rPr>
                        <a:t> </a:t>
                      </a: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Votes Polled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11995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%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62.66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 to be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 Quota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1477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Total Valid Votes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11812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Date of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18th May 2023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1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4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197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Deemed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Candidate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Description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cs typeface="Arial" charset="0"/>
                        </a:rPr>
                        <a:t>1st Preference</a:t>
                      </a: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Rec’d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Total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Barr, Jason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SDLP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811</a:t>
                      </a:r>
                      <a:endParaRPr kumimoji="0" lang="en-GB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27.74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924.09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Barr, Raymond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Independent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985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1053.11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Boggs, Paul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</a:t>
                      </a:r>
                      <a:r>
                        <a:rPr kumimoji="0" lang="en-GB" sz="12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Féin</a:t>
                      </a: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1993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1477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4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Boyle, Mel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Alliance Party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381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3.61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411.21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Bresland, Allan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DUP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1194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1198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6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Devenney, Maurice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DUP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964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967.18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Forbes, Tommy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SDLP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538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17.13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613.71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8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Gallagher, Carol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People Before Profit Alliance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226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14.15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254.56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9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Gallagher, Paul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Independent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1042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1079.52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10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Harte, Brian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</a:t>
                      </a:r>
                      <a:r>
                        <a:rPr kumimoji="0" lang="en-GB" sz="12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Féin</a:t>
                      </a: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1125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1480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699" name="Group 24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6456474"/>
              </p:ext>
            </p:extLst>
          </p:nvPr>
        </p:nvGraphicFramePr>
        <p:xfrm>
          <a:off x="0" y="0"/>
          <a:ext cx="9144000" cy="5306267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9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79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679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67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88352"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Sperrin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05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Eligible Electorate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19143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Invalid Votes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183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rowSpan="3"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STAGE 4 cont’d</a:t>
                      </a: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cs typeface="Arial" charset="0"/>
                        </a:rPr>
                        <a:t> </a:t>
                      </a: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205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Votes Polled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11995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%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62.66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205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 to be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 Quota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1477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205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Total Valid Votes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11812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Date of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18th May 2023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1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4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643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Deemed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Candidate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Description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cs typeface="Arial" charset="0"/>
                        </a:rPr>
                        <a:t>1st Preference</a:t>
                      </a: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Rec’d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Total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205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11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Kelly, Patsy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Independent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246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9.9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294.73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205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Leonard, Fergal 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Féin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1650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1477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205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Excluded</a:t>
                      </a:r>
                      <a:endParaRPr kumimoji="0" lang="en-GB" sz="1300" b="1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3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Mac Meanman, Darán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Aontú for Life, Unity, Economic Justice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168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-182.64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205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14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Miller, Glen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UUP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489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490.43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205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205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16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5008046"/>
                  </a:ext>
                </a:extLst>
              </a:tr>
              <a:tr h="30205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4708823"/>
                  </a:ext>
                </a:extLst>
              </a:tr>
              <a:tr h="30205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18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8984511"/>
                  </a:ext>
                </a:extLst>
              </a:tr>
              <a:tr h="302051">
                <a:tc gridSpan="5"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4800000" scaled="0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4800000" scaled="0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4800000" scaled="0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2051">
                <a:tc gridSpan="5"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699" name="Group 24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4143774"/>
              </p:ext>
            </p:extLst>
          </p:nvPr>
        </p:nvGraphicFramePr>
        <p:xfrm>
          <a:off x="0" y="0"/>
          <a:ext cx="9144000" cy="4541520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9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79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679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67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39502"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Sperrin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Eligible Electorate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19143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Invalid Votes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183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rowSpan="3"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STAGE 5 </a:t>
                      </a: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cs typeface="Arial" charset="0"/>
                        </a:rPr>
                        <a:t> </a:t>
                      </a: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Votes Polled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11995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%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62.66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 to be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 Quota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1477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Total Valid Votes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11812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Date of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18th May 2023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1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197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Deemed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Candidate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Description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cs typeface="Arial" charset="0"/>
                        </a:rPr>
                        <a:t>1st Preference</a:t>
                      </a: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Rec’d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Total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Barr, Jason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SDLP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811</a:t>
                      </a:r>
                      <a:endParaRPr kumimoji="0" lang="en-GB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29.83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953.92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Barr, Raymond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Independent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985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57.54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1110.65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Boggs, Paul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</a:t>
                      </a:r>
                      <a:r>
                        <a:rPr kumimoji="0" lang="en-GB" sz="12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Féin</a:t>
                      </a: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1993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1477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4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Boyle, Mel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Alliance Party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381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40.37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451.58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Bresland, Allan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DUP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1194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1200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6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Devenney, Maurice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DUP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964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0.25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967.43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Forbes, Tommy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SDLP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538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20.79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634.50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Excluded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8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Gallagher, Carol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People Before Profit Alliance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226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-254.56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9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Gallagher, Paul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Independent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1042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49.65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1129.17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10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Harte, Brian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</a:t>
                      </a:r>
                      <a:r>
                        <a:rPr kumimoji="0" lang="en-GB" sz="12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Féin</a:t>
                      </a: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1125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1480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7905503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699" name="Group 24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1468866"/>
              </p:ext>
            </p:extLst>
          </p:nvPr>
        </p:nvGraphicFramePr>
        <p:xfrm>
          <a:off x="0" y="0"/>
          <a:ext cx="9144000" cy="5306267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9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79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679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67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88352"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Sperrin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05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Eligible Electorate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19143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Invalid Votes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183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rowSpan="3"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STAGE 5 cont’d</a:t>
                      </a: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cs typeface="Arial" charset="0"/>
                        </a:rPr>
                        <a:t> </a:t>
                      </a: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205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Votes Polled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11995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%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62.66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205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 to be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 Quota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1477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205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Total Valid Votes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11812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Date of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18th May 2023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1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643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Deemed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Candidate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Description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cs typeface="Arial" charset="0"/>
                        </a:rPr>
                        <a:t>1st Preference</a:t>
                      </a: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Rec’d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Total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205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11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Kelly, Patsy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Independent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246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17.36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312.09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205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Leonard, Fergal 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Féin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1650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1477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205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Excluded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Mac Meanman, Darán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Aontú for Life, Unity, Economic Justice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168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205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14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Miller, Glen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UUP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489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491.43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205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205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16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200393"/>
                  </a:ext>
                </a:extLst>
              </a:tr>
              <a:tr h="30205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9219508"/>
                  </a:ext>
                </a:extLst>
              </a:tr>
              <a:tr h="30205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18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8933700"/>
                  </a:ext>
                </a:extLst>
              </a:tr>
              <a:tr h="302051">
                <a:tc gridSpan="5"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4800000" scaled="0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4800000" scaled="0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4800000" scaled="0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2051">
                <a:tc gridSpan="5"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1044707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699" name="Group 24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0691510"/>
              </p:ext>
            </p:extLst>
          </p:nvPr>
        </p:nvGraphicFramePr>
        <p:xfrm>
          <a:off x="0" y="0"/>
          <a:ext cx="9144000" cy="4541520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9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79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679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67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39502"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Sperrin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Eligible Electorate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19143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Invalid Votes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183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rowSpan="3"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STAGE 6 </a:t>
                      </a: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cs typeface="Arial" charset="0"/>
                        </a:rPr>
                        <a:t> </a:t>
                      </a: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Votes Polled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11995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%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62.66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 to be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 Quota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1477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Total Valid Votes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11812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Date of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18th May 2023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1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6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197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Deemed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Candidate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Description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cs typeface="Arial" charset="0"/>
                        </a:rPr>
                        <a:t>1st Preference</a:t>
                      </a: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Rec’d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Total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Barr, Jason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SDLP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811</a:t>
                      </a:r>
                      <a:endParaRPr kumimoji="0" lang="en-GB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65.61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1019.53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Barr, Raymond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Independent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985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46.37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1157.02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Boggs, Paul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</a:t>
                      </a:r>
                      <a:r>
                        <a:rPr kumimoji="0" lang="en-GB" sz="12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Féin</a:t>
                      </a: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1993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1477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4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Boyle, Mel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Alliance Party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381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37.16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488.74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Bresland, Allan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DUP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1194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1208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6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Devenney, Maurice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DUP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964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968.43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Forbes, Tommy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SDLP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538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55.36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689.86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Excluded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8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Gallagher, Carol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People Before Profit Alliance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226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9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Gallagher, Paul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Independent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1042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35.24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1164.41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10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Harte, Brian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</a:t>
                      </a:r>
                      <a:r>
                        <a:rPr kumimoji="0" lang="en-GB" sz="12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Féin</a:t>
                      </a: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1125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1480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8511685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699" name="Group 24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1166851"/>
              </p:ext>
            </p:extLst>
          </p:nvPr>
        </p:nvGraphicFramePr>
        <p:xfrm>
          <a:off x="0" y="0"/>
          <a:ext cx="9144000" cy="5306267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9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79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679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67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88352"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Sperrin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05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Eligible Electorate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19143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Invalid Votes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183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rowSpan="3"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STAGE 6 cont’d</a:t>
                      </a: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cs typeface="Arial" charset="0"/>
                        </a:rPr>
                        <a:t> </a:t>
                      </a: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205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Votes Polled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11995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%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62.66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205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 to be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 Quota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1477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205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Total Valid Votes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11812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Date of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18th May 2023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1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6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643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Deemed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Candidate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Description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cs typeface="Arial" charset="0"/>
                        </a:rPr>
                        <a:t>1st Preference</a:t>
                      </a: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Rec’d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Total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205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Excluded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11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Kelly, Patsy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Independent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246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-312.09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205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Leonard, Fergal 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Féin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1650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1477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205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Excluded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3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Mac Meanman, Darán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Aontú for Life, Unity, Economic Justice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168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205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14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Miller, Glen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UUP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489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501.43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205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205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16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7589600"/>
                  </a:ext>
                </a:extLst>
              </a:tr>
              <a:tr h="30205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8503705"/>
                  </a:ext>
                </a:extLst>
              </a:tr>
              <a:tr h="30205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18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8690271"/>
                  </a:ext>
                </a:extLst>
              </a:tr>
              <a:tr h="302051">
                <a:tc gridSpan="5"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4800000" scaled="0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4800000" scaled="0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4800000" scaled="0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2051">
                <a:tc gridSpan="5"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8823728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699" name="Group 24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7537426"/>
              </p:ext>
            </p:extLst>
          </p:nvPr>
        </p:nvGraphicFramePr>
        <p:xfrm>
          <a:off x="0" y="0"/>
          <a:ext cx="9144000" cy="4541520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9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79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679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67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39502"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Sperrin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Eligible Electorate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19143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Invalid Votes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183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rowSpan="3"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STAGE 7 </a:t>
                      </a: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cs typeface="Arial" charset="0"/>
                        </a:rPr>
                        <a:t> </a:t>
                      </a: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Votes Polled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11995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%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62.66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 to be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 Quota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1477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Total Valid Votes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11812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Date of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18th May 2023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1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7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197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Deemed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Candidate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Description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cs typeface="Arial" charset="0"/>
                        </a:rPr>
                        <a:t>1st Preference</a:t>
                      </a: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Rec’d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Total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Barr, Jason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SDLP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811</a:t>
                      </a:r>
                      <a:endParaRPr kumimoji="0" lang="en-GB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155.40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1174.93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Barr, Raymond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Independent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985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49.43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1206.45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Boggs, Paul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</a:t>
                      </a:r>
                      <a:r>
                        <a:rPr kumimoji="0" lang="en-GB" sz="12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Féin</a:t>
                      </a: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1993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1477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Excluded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4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Boyle, Mel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Alliance Party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381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-488.74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Bresland, Allan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DUP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1194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9.18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1217.18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6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Devenney, Maurice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DUP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964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973.43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Forbes, Tommy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SDLP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538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97.89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787.75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Excluded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8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Gallagher, Carol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People Before Profit Alliance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226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9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Gallagher, Paul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Independent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1042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30.54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1194.95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10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Harte, Brian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</a:t>
                      </a:r>
                      <a:r>
                        <a:rPr kumimoji="0" lang="en-GB" sz="12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Féin</a:t>
                      </a: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1125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1480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8758832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699" name="Group 24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0827640"/>
              </p:ext>
            </p:extLst>
          </p:nvPr>
        </p:nvGraphicFramePr>
        <p:xfrm>
          <a:off x="0" y="0"/>
          <a:ext cx="9144000" cy="5306267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9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79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679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67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88352"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Sperrin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05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Eligible Electorate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19143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Invalid Votes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183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rowSpan="3"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STAGE 7 cont’d</a:t>
                      </a: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cs typeface="Arial" charset="0"/>
                        </a:rPr>
                        <a:t> </a:t>
                      </a: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205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Votes Polled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11995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%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62.66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205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 to be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 Quota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1477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205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Total Valid Votes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11812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Date of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18th May 2023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1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7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643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Deemed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Candidate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Description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cs typeface="Arial" charset="0"/>
                        </a:rPr>
                        <a:t>1st Preference</a:t>
                      </a: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Rec’d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Total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205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Excluded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11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Kelly, Patsy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Independent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246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205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Leonard, Fergal 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Féin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1650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1477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205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Excluded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3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Mac Meanman, Darán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Aontú for Life, Unity, Economic Justice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168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205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14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Miller, Glen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UUP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489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56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557.43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205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205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16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094302"/>
                  </a:ext>
                </a:extLst>
              </a:tr>
              <a:tr h="30205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9447680"/>
                  </a:ext>
                </a:extLst>
              </a:tr>
              <a:tr h="30205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18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0706517"/>
                  </a:ext>
                </a:extLst>
              </a:tr>
              <a:tr h="302051">
                <a:tc gridSpan="5"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4800000" scaled="0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4800000" scaled="0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4800000" scaled="0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2051">
                <a:tc gridSpan="5"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4118360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699" name="Group 24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0051838"/>
              </p:ext>
            </p:extLst>
          </p:nvPr>
        </p:nvGraphicFramePr>
        <p:xfrm>
          <a:off x="0" y="0"/>
          <a:ext cx="9144000" cy="4541520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9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79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679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67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39502"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Sperrin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Eligible Electorate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19143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Invalid Votes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183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rowSpan="3"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STAGE 8 </a:t>
                      </a: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cs typeface="Arial" charset="0"/>
                        </a:rPr>
                        <a:t> </a:t>
                      </a: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Votes Polled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11995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%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62.66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 to be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 Quota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1477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Total Valid Votes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11812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Date of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18th May 2023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1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197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Deemed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Candidate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Description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cs typeface="Arial" charset="0"/>
                        </a:rPr>
                        <a:t>1st Preference</a:t>
                      </a: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Rec’d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Total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Barr, Jason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SDLP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811</a:t>
                      </a:r>
                      <a:endParaRPr kumimoji="0" lang="en-GB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34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1208.93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Barr, Raymond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Independent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985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1217.45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Boggs, Paul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</a:t>
                      </a:r>
                      <a:r>
                        <a:rPr kumimoji="0" lang="en-GB" sz="12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Féin</a:t>
                      </a: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1993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1477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Excluded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4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Boyle, Mel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Alliance Party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381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Bresland, Allan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DUP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1194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184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1401.18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6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Devenney, Maurice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DUP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964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228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1201.43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Forbes, Tommy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SDLP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538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23.18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810.93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Excluded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8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Gallagher, Carol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People Before Profit Alliance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226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9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Gallagher, Paul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Independent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1042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1198.95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10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Harte, Brian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</a:t>
                      </a:r>
                      <a:r>
                        <a:rPr kumimoji="0" lang="en-GB" sz="12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Féin</a:t>
                      </a: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1125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1480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5517891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/>
          </p:cNvSpPr>
          <p:nvPr/>
        </p:nvSpPr>
        <p:spPr bwMode="auto">
          <a:xfrm>
            <a:off x="468313" y="1319213"/>
            <a:ext cx="7853362" cy="276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18288" bIns="0" anchor="b"/>
          <a:lstStyle/>
          <a:p>
            <a:pPr marL="0" lvl="1" eaLnBrk="0" hangingPunct="0">
              <a:spcBef>
                <a:spcPct val="20000"/>
              </a:spcBef>
              <a:buClr>
                <a:srgbClr val="FFFF00"/>
              </a:buClr>
              <a:buSzPct val="95000"/>
              <a:defRPr/>
            </a:pPr>
            <a:endParaRPr lang="en-GB" sz="4000" b="1">
              <a:solidFill>
                <a:srgbClr val="FFFF66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Calibri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35496" y="555526"/>
            <a:ext cx="9108504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18288" bIns="0" anchor="b"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GB" sz="4400" b="1" dirty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Turnout Statement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US" sz="4400" b="1" dirty="0" smtClean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Sperrin</a:t>
            </a:r>
            <a:endParaRPr lang="en-GB" sz="4400" b="1" dirty="0"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8895270"/>
              </p:ext>
            </p:extLst>
          </p:nvPr>
        </p:nvGraphicFramePr>
        <p:xfrm>
          <a:off x="1414964" y="2067694"/>
          <a:ext cx="6096000" cy="2448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63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96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16090">
                <a:tc>
                  <a:txBody>
                    <a:bodyPr/>
                    <a:lstStyle/>
                    <a:p>
                      <a:r>
                        <a:rPr lang="en-GB" sz="24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Eligible</a:t>
                      </a:r>
                      <a:r>
                        <a:rPr lang="en-GB" sz="2400" b="1" baseline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 electorate</a:t>
                      </a:r>
                      <a:endParaRPr lang="en-GB" sz="2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19143</a:t>
                      </a:r>
                      <a:endParaRPr lang="en-GB" sz="2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6090">
                <a:tc>
                  <a:txBody>
                    <a:bodyPr/>
                    <a:lstStyle/>
                    <a:p>
                      <a:r>
                        <a:rPr lang="en-GB" sz="24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Total</a:t>
                      </a:r>
                      <a:r>
                        <a:rPr lang="en-GB" sz="2400" b="1" baseline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 votes polled</a:t>
                      </a:r>
                      <a:endParaRPr lang="en-GB" sz="2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11995</a:t>
                      </a:r>
                      <a:endParaRPr lang="en-GB" sz="2400" b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6090">
                <a:tc>
                  <a:txBody>
                    <a:bodyPr/>
                    <a:lstStyle/>
                    <a:p>
                      <a:r>
                        <a:rPr lang="en-GB" sz="24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 % turnout</a:t>
                      </a:r>
                      <a:endParaRPr lang="en-GB" sz="2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62.66</a:t>
                      </a:r>
                      <a:endParaRPr lang="en-GB" sz="2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699" name="Group 24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9101298"/>
              </p:ext>
            </p:extLst>
          </p:nvPr>
        </p:nvGraphicFramePr>
        <p:xfrm>
          <a:off x="0" y="0"/>
          <a:ext cx="9144000" cy="5320160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9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79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679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67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88352"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Sperrin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05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Eligible Electorate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19143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Invalid Votes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183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rowSpan="3"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STAGE 8 cont’d</a:t>
                      </a: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cs typeface="Arial" charset="0"/>
                        </a:rPr>
                        <a:t> </a:t>
                      </a: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205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Votes Polled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11995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%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62.66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205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 to be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 Quota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1477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205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Total Valid Votes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11812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Date of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18th May 2023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1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643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Deemed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Candidate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Description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cs typeface="Arial" charset="0"/>
                        </a:rPr>
                        <a:t>1st Preference</a:t>
                      </a: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Rec’d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Total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205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Excluded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11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Kelly, Patsy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Independent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246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205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Leonard, Fergal 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Féin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1650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1477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205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Excluded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3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Mac Meanman, Darán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Aontú for Life, Unity, Economic Justice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168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594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Excluded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14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3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Miller, Glen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UUP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489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-557.43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205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205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16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218640"/>
                  </a:ext>
                </a:extLst>
              </a:tr>
              <a:tr h="30205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7944695"/>
                  </a:ext>
                </a:extLst>
              </a:tr>
              <a:tr h="30205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18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6923905"/>
                  </a:ext>
                </a:extLst>
              </a:tr>
              <a:tr h="302051">
                <a:tc gridSpan="5"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4800000" scaled="0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4800000" scaled="0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4800000" scaled="0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2051">
                <a:tc gridSpan="5"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8928256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699" name="Group 24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5435025"/>
              </p:ext>
            </p:extLst>
          </p:nvPr>
        </p:nvGraphicFramePr>
        <p:xfrm>
          <a:off x="0" y="0"/>
          <a:ext cx="9144000" cy="4541520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9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79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679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67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39502"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Sperrin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Eligible Electorate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19143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Invalid Votes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183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rowSpan="3"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STAGE 9 </a:t>
                      </a: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cs typeface="Arial" charset="0"/>
                        </a:rPr>
                        <a:t> </a:t>
                      </a: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Votes Polled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11995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%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62.66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 to be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 Quota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1477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Total Valid Votes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11812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Date of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18th May 2023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1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9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197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Deemed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Candidate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Description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cs typeface="Arial" charset="0"/>
                        </a:rPr>
                        <a:t>1st Preference</a:t>
                      </a: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Rec’d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Total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Barr, Jason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SDLP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811</a:t>
                      </a:r>
                      <a:endParaRPr kumimoji="0" lang="en-GB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361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1569.93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Barr, Raymond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Independent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985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127.61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1345.06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Boggs, Paul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</a:t>
                      </a:r>
                      <a:r>
                        <a:rPr kumimoji="0" lang="en-GB" sz="12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Féin</a:t>
                      </a: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1993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1477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4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Boyle, Mel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Alliance Party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381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Bresland, Allan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DUP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1194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11.25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1412.43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6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Devenney, Maurice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DUP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964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1206.43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Forbes, Tommy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SDLP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538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-810.93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8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Gallagher, Carol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People Before Profit Alliance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226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9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Gallagher, Paul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Independent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1042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78.69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1277.64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10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Harte, Brian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</a:t>
                      </a:r>
                      <a:r>
                        <a:rPr kumimoji="0" lang="en-GB" sz="12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Féin</a:t>
                      </a: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1125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1480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2753548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699" name="Group 24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4737836"/>
              </p:ext>
            </p:extLst>
          </p:nvPr>
        </p:nvGraphicFramePr>
        <p:xfrm>
          <a:off x="0" y="0"/>
          <a:ext cx="9144000" cy="5306267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9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79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679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67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88352"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Sperrin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05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Eligible Electorate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19143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Invalid Votes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183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rowSpan="3"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STAGE 9 cont’d</a:t>
                      </a: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cs typeface="Arial" charset="0"/>
                        </a:rPr>
                        <a:t> </a:t>
                      </a: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205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Votes Polled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11995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%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62.66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205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 to be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 Quota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1477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205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Total Valid Votes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11812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Date of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18th May 2023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1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9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643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Deemed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Candidate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Description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cs typeface="Arial" charset="0"/>
                        </a:rPr>
                        <a:t>1st Preference</a:t>
                      </a: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Rec’d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Total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205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11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Kelly, Patsy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Independent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246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205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Leonard, Fergal 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Féin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1650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1477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205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Mac Meanman, Darán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Aontú for Life, Unity, Economic Justice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168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205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14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Miller, Glen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UUP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489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205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205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16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518938"/>
                  </a:ext>
                </a:extLst>
              </a:tr>
              <a:tr h="30205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01967"/>
                  </a:ext>
                </a:extLst>
              </a:tr>
              <a:tr h="30205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18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2668453"/>
                  </a:ext>
                </a:extLst>
              </a:tr>
              <a:tr h="302051">
                <a:tc gridSpan="5"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4800000" scaled="0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4800000" scaled="0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4800000" scaled="0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2051">
                <a:tc gridSpan="5"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611197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699" name="Group 24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7572851"/>
              </p:ext>
            </p:extLst>
          </p:nvPr>
        </p:nvGraphicFramePr>
        <p:xfrm>
          <a:off x="0" y="0"/>
          <a:ext cx="9144000" cy="4541520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9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79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679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67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39502"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Sperrin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Eligible Electorate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19143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Invalid Votes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183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rowSpan="3"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STAGE 10 </a:t>
                      </a: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cs typeface="Arial" charset="0"/>
                        </a:rPr>
                        <a:t> </a:t>
                      </a: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Votes Polled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11995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%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62.66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 to be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 Quota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1477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Total Valid Votes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11812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Date of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18th May 2023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1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10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197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Deemed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Candidate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Description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cs typeface="Arial" charset="0"/>
                        </a:rPr>
                        <a:t>1st Preference</a:t>
                      </a: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Rec’d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Total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Barr, Jason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SDLP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811</a:t>
                      </a:r>
                      <a:endParaRPr kumimoji="0" lang="en-GB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-92.93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1477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Barr, Raymond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Independent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985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69.85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1414.91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Boggs, Paul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</a:t>
                      </a:r>
                      <a:r>
                        <a:rPr kumimoji="0" lang="en-GB" sz="12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Féin</a:t>
                      </a: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1993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1477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Excluded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4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Boyle, Mel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Alliance Party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381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Bresland, Allan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DUP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1194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0.55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1412.98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6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Devenney, Maurice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DUP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964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1.65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1208.08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Excluded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Forbes, Tommy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SDLP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538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Excluded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8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Gallagher, Carol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People Before Profit Alliance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226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9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Gallagher, Paul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Independent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1042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20.35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1297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10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Harte, Brian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</a:t>
                      </a:r>
                      <a:r>
                        <a:rPr kumimoji="0" lang="en-GB" sz="12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Féin</a:t>
                      </a: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1125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1480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5492705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699" name="Group 24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8988274"/>
              </p:ext>
            </p:extLst>
          </p:nvPr>
        </p:nvGraphicFramePr>
        <p:xfrm>
          <a:off x="0" y="0"/>
          <a:ext cx="9144000" cy="5306267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9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79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679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67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88352"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Sperrin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05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Eligible Electorate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19143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Invalid Votes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183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rowSpan="3"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STAGE 10 cont’d</a:t>
                      </a: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cs typeface="Arial" charset="0"/>
                        </a:rPr>
                        <a:t> </a:t>
                      </a: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205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Votes Polled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11995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%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62.66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205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 to be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 Quota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1477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205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Total Valid Votes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11812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Date of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18th May 2023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1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10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643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Deemed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Candidate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Description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cs typeface="Arial" charset="0"/>
                        </a:rPr>
                        <a:t>1st Preference</a:t>
                      </a: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Rec’d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Total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205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Excluded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11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Kelly, Patsy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Independent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246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205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Leonard, Fergal 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Féin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1650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1477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205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Excluded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Mac Meanman, Darán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Aontú for Life, Unity, Economic Justice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168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205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Excluded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14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Miller, Glen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UUP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489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205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205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16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2429680"/>
                  </a:ext>
                </a:extLst>
              </a:tr>
              <a:tr h="30205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328495"/>
                  </a:ext>
                </a:extLst>
              </a:tr>
              <a:tr h="30205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18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7540735"/>
                  </a:ext>
                </a:extLst>
              </a:tr>
              <a:tr h="302051">
                <a:tc gridSpan="5"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4800000" scaled="0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4800000" scaled="0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4800000" scaled="0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2051">
                <a:tc gridSpan="5"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9592952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496" y="305226"/>
            <a:ext cx="9108504" cy="696913"/>
          </a:xfrm>
        </p:spPr>
        <p:txBody>
          <a:bodyPr tIns="0" bIns="0" rtlCol="0" anchor="b">
            <a:normAutofit/>
          </a:bodyPr>
          <a:lstStyle/>
          <a:p>
            <a:pPr defTabSz="912813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GB" b="1" cap="none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Declaration of Result</a:t>
            </a:r>
            <a:endParaRPr lang="en-GB" b="1" cap="none" dirty="0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8005" y="1131590"/>
            <a:ext cx="8316415" cy="3214688"/>
          </a:xfrm>
        </p:spPr>
        <p:txBody>
          <a:bodyPr tIns="0" bIns="0" rtlCol="0" anchor="b">
            <a:normAutofit/>
          </a:bodyPr>
          <a:lstStyle/>
          <a:p>
            <a:pPr algn="l" defTabSz="912813"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/>
            </a:pPr>
            <a:r>
              <a:rPr lang="en-GB" sz="2000" b="1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following candidates have been duly elected in the </a:t>
            </a:r>
            <a:r>
              <a:rPr lang="en-GB" sz="2000" b="1" cap="none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Sperrin</a:t>
            </a:r>
            <a:r>
              <a:rPr lang="en-GB" sz="2000" b="1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b="1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district electoral area</a:t>
            </a:r>
          </a:p>
          <a:p>
            <a:pPr defTabSz="912813"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/>
            </a:pPr>
            <a:endParaRPr lang="en-GB" sz="2000" b="1" dirty="0" smtClean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2813"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/>
            </a:pPr>
            <a:endParaRPr lang="en-GB" sz="2000" b="1" dirty="0" smtClean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2813"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/>
            </a:pPr>
            <a:endParaRPr lang="en-GB" sz="2000" b="1" dirty="0" smtClean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2813"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/>
            </a:pPr>
            <a:endParaRPr lang="en-GB" sz="2000" b="1" dirty="0" smtClean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2813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GB" sz="2000" b="1" dirty="0" smtClean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9785566"/>
              </p:ext>
            </p:extLst>
          </p:nvPr>
        </p:nvGraphicFramePr>
        <p:xfrm>
          <a:off x="971600" y="1995686"/>
          <a:ext cx="7344816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843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Order 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Candidate Name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Description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Paul Boggs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Sinn Fein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GB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Fergal Leonard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Sinn Fein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GB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Brian Harte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Sinn Fein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GB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Jason Barr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SDLP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GB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Raymond</a:t>
                      </a:r>
                      <a:r>
                        <a:rPr lang="en-US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Barr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Independent</a:t>
                      </a:r>
                      <a:endParaRPr lang="en-GB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GB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Allan Bresland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DUP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628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GB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Paul</a:t>
                      </a:r>
                      <a:r>
                        <a:rPr lang="en-US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Gallagher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Independent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25739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3171246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843558"/>
            <a:ext cx="7854950" cy="3248025"/>
          </a:xfrm>
        </p:spPr>
        <p:txBody>
          <a:bodyPr tIns="0" bIns="0" rtlCol="0" anchor="b">
            <a:noAutofit/>
          </a:bodyPr>
          <a:lstStyle/>
          <a:p>
            <a:pPr algn="l" defTabSz="912813"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3600" b="1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The adjudication of </a:t>
            </a:r>
            <a:r>
              <a:rPr lang="en-GB" sz="3600" b="1" cap="none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D</a:t>
            </a:r>
            <a:r>
              <a:rPr lang="en-GB" sz="3600" b="1" cap="none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oubtful ballot papers </a:t>
            </a:r>
            <a:r>
              <a:rPr lang="en-GB" sz="3600" b="1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for the </a:t>
            </a:r>
            <a:r>
              <a:rPr lang="en-GB" sz="3600" b="1" cap="none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Sperrin</a:t>
            </a:r>
            <a:r>
              <a:rPr lang="en-GB" sz="3600" b="1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District Electoral Area will commence in 10 minutes.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0" y="339502"/>
            <a:ext cx="9144000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18288" bIns="0" anchor="b"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GB" sz="4400" b="1" dirty="0" smtClean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First Stage Results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US" sz="4400" b="1" dirty="0" smtClean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Sperrin</a:t>
            </a:r>
            <a:endParaRPr lang="en-GB" sz="4400" b="1" dirty="0"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6404608"/>
              </p:ext>
            </p:extLst>
          </p:nvPr>
        </p:nvGraphicFramePr>
        <p:xfrm>
          <a:off x="1691680" y="1923678"/>
          <a:ext cx="6192688" cy="2663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63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5990">
                <a:tc>
                  <a:txBody>
                    <a:bodyPr/>
                    <a:lstStyle/>
                    <a:p>
                      <a:r>
                        <a:rPr lang="en-GB" sz="3200" b="1" dirty="0" smtClean="0">
                          <a:solidFill>
                            <a:srgbClr val="002060"/>
                          </a:solidFill>
                        </a:rPr>
                        <a:t>Total</a:t>
                      </a:r>
                      <a:r>
                        <a:rPr lang="en-GB" sz="3200" b="1" baseline="0" dirty="0" smtClean="0">
                          <a:solidFill>
                            <a:srgbClr val="002060"/>
                          </a:solidFill>
                        </a:rPr>
                        <a:t> ballot papers</a:t>
                      </a:r>
                      <a:endParaRPr lang="en-GB" sz="32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bg1"/>
                          </a:solidFill>
                        </a:rPr>
                        <a:t>11995</a:t>
                      </a:r>
                      <a:endParaRPr lang="en-GB" sz="3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5990">
                <a:tc>
                  <a:txBody>
                    <a:bodyPr/>
                    <a:lstStyle/>
                    <a:p>
                      <a:r>
                        <a:rPr lang="en-GB" sz="3200" b="1" dirty="0" smtClean="0">
                          <a:solidFill>
                            <a:srgbClr val="002060"/>
                          </a:solidFill>
                        </a:rPr>
                        <a:t>Valid votes</a:t>
                      </a:r>
                      <a:endParaRPr lang="en-GB" sz="32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bg1"/>
                          </a:solidFill>
                        </a:rPr>
                        <a:t>11812</a:t>
                      </a:r>
                      <a:endParaRPr lang="en-GB" sz="3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5990">
                <a:tc>
                  <a:txBody>
                    <a:bodyPr/>
                    <a:lstStyle/>
                    <a:p>
                      <a:r>
                        <a:rPr lang="en-GB" sz="3200" b="1" dirty="0" smtClean="0">
                          <a:solidFill>
                            <a:srgbClr val="002060"/>
                          </a:solidFill>
                        </a:rPr>
                        <a:t>Invalid</a:t>
                      </a:r>
                      <a:r>
                        <a:rPr lang="en-GB" sz="3200" b="1" baseline="0" dirty="0" smtClean="0">
                          <a:solidFill>
                            <a:srgbClr val="002060"/>
                          </a:solidFill>
                        </a:rPr>
                        <a:t> votes</a:t>
                      </a:r>
                      <a:endParaRPr lang="en-GB" sz="32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bg1"/>
                          </a:solidFill>
                        </a:rPr>
                        <a:t>183</a:t>
                      </a:r>
                      <a:endParaRPr lang="en-GB" sz="3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5990">
                <a:tc>
                  <a:txBody>
                    <a:bodyPr/>
                    <a:lstStyle/>
                    <a:p>
                      <a:r>
                        <a:rPr lang="en-GB" sz="3200" b="1" dirty="0" smtClean="0">
                          <a:solidFill>
                            <a:srgbClr val="002060"/>
                          </a:solidFill>
                        </a:rPr>
                        <a:t>Quota</a:t>
                      </a:r>
                      <a:endParaRPr lang="en-GB" sz="32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bg1"/>
                          </a:solidFill>
                        </a:rPr>
                        <a:t>1477</a:t>
                      </a:r>
                      <a:endParaRPr lang="en-GB" sz="3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699" name="Group 24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3836569"/>
              </p:ext>
            </p:extLst>
          </p:nvPr>
        </p:nvGraphicFramePr>
        <p:xfrm>
          <a:off x="0" y="0"/>
          <a:ext cx="9144001" cy="4739640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9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99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27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77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859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67494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Sperrin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Eligible Electorate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19143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Invalid Votes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183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STAGE 1</a:t>
                      </a:r>
                      <a:endParaRPr kumimoji="0" lang="en-US" sz="3200" b="1" i="0" u="sng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Votes Polled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11995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%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62.66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328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 to be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 Quota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1477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Total Valid Votes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11812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Date of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18th May 2023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1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37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Deemed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Candidate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Description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cs typeface="Arial" charset="0"/>
                        </a:rPr>
                        <a:t>1st Preference</a:t>
                      </a: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317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Barr, Jason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SDLP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811</a:t>
                      </a: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450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Barr, Raymond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Independent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985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Boggs, Paul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</a:t>
                      </a:r>
                      <a:r>
                        <a:rPr kumimoji="0" lang="en-GB" sz="12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Féin</a:t>
                      </a: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1993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4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Boyle, Mel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Alliance Party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381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Bresland, Allan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DUP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1194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6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Devenney, Maurice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DUP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964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Forbes, Tommy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SDLP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538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8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Gallagher, Carol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People Before Profit Alliance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226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9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Gallagher, Paul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Independent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1042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10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Harte, Brian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</a:t>
                      </a:r>
                      <a:r>
                        <a:rPr kumimoji="0" lang="en-GB" sz="12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Féin</a:t>
                      </a: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1125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699" name="Group 24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7387294"/>
              </p:ext>
            </p:extLst>
          </p:nvPr>
        </p:nvGraphicFramePr>
        <p:xfrm>
          <a:off x="0" y="0"/>
          <a:ext cx="9144000" cy="5143499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9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99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27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77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859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68563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Sperrin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666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Eligible Electorate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19143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Invalid Votes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183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STAGE 1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Cont’d</a:t>
                      </a:r>
                      <a:endParaRPr kumimoji="0" lang="en-US" sz="3200" b="1" i="0" u="sng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666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Votes Polled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11995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%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62.66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874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 to be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 Quota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1477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666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Total Valid Votes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11812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Date of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18th May 2023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1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960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Deemed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Candidate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Description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cs typeface="Arial" charset="0"/>
                        </a:rPr>
                        <a:t>1st Preference</a:t>
                      </a: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666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11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Kelly, Patsy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Independent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246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666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Leonard, Fergal 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Féin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1650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666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Mac Meanman, Darán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Aontú for Life, Unity, Economic Justice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168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666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14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Miller, Glen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UUP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489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666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666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16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7136507"/>
                  </a:ext>
                </a:extLst>
              </a:tr>
              <a:tr h="28666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0072942"/>
                  </a:ext>
                </a:extLst>
              </a:tr>
              <a:tr h="28666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18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1139403"/>
                  </a:ext>
                </a:extLst>
              </a:tr>
              <a:tr h="286660">
                <a:tc gridSpan="5"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4800000" scaled="0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4800000" scaled="0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4800000" scaled="0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6660">
                <a:tc gridSpan="5"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699" name="Group 24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899577"/>
              </p:ext>
            </p:extLst>
          </p:nvPr>
        </p:nvGraphicFramePr>
        <p:xfrm>
          <a:off x="0" y="0"/>
          <a:ext cx="9144000" cy="4541520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9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79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679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67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39502"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Sperrin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Eligible Electorate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19143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Invalid Votes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183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rowSpan="3"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cs typeface="Arial" charset="0"/>
                        </a:rPr>
                        <a:t>  </a:t>
                      </a:r>
                      <a:r>
                        <a:rPr kumimoji="0" lang="en-US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STAGE 2</a:t>
                      </a:r>
                      <a:endParaRPr kumimoji="0" lang="en-US" sz="3200" b="1" i="0" u="sng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Votes Polled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11995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%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62.66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 to be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 Quota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1477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Total Valid Votes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11812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Date of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18th May 2023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1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197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Deemed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Candidate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Description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cs typeface="Arial" charset="0"/>
                        </a:rPr>
                        <a:t>1st Preference</a:t>
                      </a: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Rec’d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Total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Barr, Jason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SDLP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811</a:t>
                      </a: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36.75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847.75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Barr, Raymond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Independent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985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29.75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1014.75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Boggs, Paul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</a:t>
                      </a:r>
                      <a:r>
                        <a:rPr kumimoji="0" lang="en-GB" sz="12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Féin</a:t>
                      </a: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1993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-516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1477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4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Boyle, Mel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Alliance Party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381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9.50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390.50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Bresland, Allan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DUP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1194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1194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6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Devenney, Maurice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DUP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964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964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Forbes, Tommy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SDLP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538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21.50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559.50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8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Gallagher, Carol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People Before Profit Alliance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226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7.75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233.75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9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Gallagher, Paul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Independent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1042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23.50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1065.50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10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Harte, Brian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</a:t>
                      </a:r>
                      <a:r>
                        <a:rPr kumimoji="0" lang="en-GB" sz="12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Féin</a:t>
                      </a: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1125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355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1480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699" name="Group 24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8248705"/>
              </p:ext>
            </p:extLst>
          </p:nvPr>
        </p:nvGraphicFramePr>
        <p:xfrm>
          <a:off x="0" y="0"/>
          <a:ext cx="9144000" cy="5315406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9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79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679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67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88352"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Sperrin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19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Eligible Electorate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19143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Invalid Votes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183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rowSpan="3"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cs typeface="Arial" charset="0"/>
                        </a:rPr>
                        <a:t>  </a:t>
                      </a:r>
                      <a:r>
                        <a:rPr kumimoji="0" lang="en-US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STAGE 2 cont’d</a:t>
                      </a:r>
                      <a:endParaRPr kumimoji="0" lang="en-US" sz="3200" b="1" i="0" u="sng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205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Votes Polled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11995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%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62.66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205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 to be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 Quota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1477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205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Total Valid Votes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11812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Date of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18th May 2023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1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643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Deemed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Candidate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Description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cs typeface="Arial" charset="0"/>
                        </a:rPr>
                        <a:t>1st Preference</a:t>
                      </a: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Rec’d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Total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205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11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Kelly, Patsy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Independent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246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10.75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256.75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205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Leonard, Fergal 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Féin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1650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1650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205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Mac Meanman, Darán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Aontú for Life, Unity, Economic Justice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168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1.50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169.50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205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14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Miller, Glen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UUP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489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0.25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489.25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205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205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16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6048352"/>
                  </a:ext>
                </a:extLst>
              </a:tr>
              <a:tr h="30205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7181863"/>
                  </a:ext>
                </a:extLst>
              </a:tr>
              <a:tr h="30205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18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914887"/>
                  </a:ext>
                </a:extLst>
              </a:tr>
              <a:tr h="302051">
                <a:tc gridSpan="5"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4800000" scaled="0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4800000" scaled="0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4800000" scaled="0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2051">
                <a:tc gridSpan="5"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699" name="Group 24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5439943"/>
              </p:ext>
            </p:extLst>
          </p:nvPr>
        </p:nvGraphicFramePr>
        <p:xfrm>
          <a:off x="0" y="0"/>
          <a:ext cx="9180152" cy="4709160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9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39502">
                <a:tc gridSpan="10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Sperrin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Eligible Electorate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19143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Invalid Votes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183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rowSpan="3" gridSpan="5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STAGE 3</a:t>
                      </a: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cs typeface="Arial" charset="0"/>
                        </a:rPr>
                        <a:t>  </a:t>
                      </a:r>
                      <a:endParaRPr kumimoji="0" lang="en-US" sz="3200" b="1" i="0" u="sng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Votes Polled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11995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%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62.66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5"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 to be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 Quota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1477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5"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Total Valid Votes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11812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Date of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18th May 2023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1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3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197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Deemed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Candidate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Description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cs typeface="Arial" charset="0"/>
                        </a:rPr>
                        <a:t>1st Pref</a:t>
                      </a: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Rec’d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Total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Rec’d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Total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Barr, Jason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SDLP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811</a:t>
                      </a:r>
                      <a:endParaRPr kumimoji="0" lang="en-GB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36.75</a:t>
                      </a:r>
                      <a:endParaRPr kumimoji="0" lang="en-GB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847.75</a:t>
                      </a:r>
                      <a:endParaRPr kumimoji="0" lang="en-GB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48.60</a:t>
                      </a:r>
                      <a:endParaRPr kumimoji="0" lang="en-GB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896.35</a:t>
                      </a:r>
                      <a:endParaRPr kumimoji="0" lang="en-GB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Barr, Raymond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Independent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985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29.75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1014.75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9.36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1024.11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Boggs, Paul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</a:t>
                      </a:r>
                      <a:r>
                        <a:rPr kumimoji="0" lang="en-GB" sz="12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Féin</a:t>
                      </a: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1993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-516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1477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1477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4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Boyle, Mel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Alliance Party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381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9.50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390.50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17.10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407.60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Bresland, Allan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DUP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1194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1194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1194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6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Devenney, Maurice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DUP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964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964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0.18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964.18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Forbes, Tommy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SDLP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538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21.50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559.50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37.08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596.58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8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Gallagher, Carol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People Before Profit Alliance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226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7.75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233.75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6.66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240.41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9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Gallagher, Paul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Independent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1042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23.50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1065.50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7.02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1072.52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10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Harte, Brian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</a:t>
                      </a:r>
                      <a:r>
                        <a:rPr kumimoji="0" lang="en-GB" sz="12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Féin</a:t>
                      </a: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1125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355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1480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1480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2848</TotalTime>
  <Words>2407</Words>
  <Application>Microsoft Office PowerPoint</Application>
  <PresentationFormat>On-screen Show (16:9)</PresentationFormat>
  <Paragraphs>1541</Paragraphs>
  <Slides>25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Calibri</vt:lpstr>
      <vt:lpstr>Tahoma</vt:lpstr>
      <vt:lpstr>Trebuchet MS</vt:lpstr>
      <vt:lpstr>Tw Cen MT</vt:lpstr>
      <vt:lpstr>Wingdings 2</vt:lpstr>
      <vt:lpstr>Circuit</vt:lpstr>
      <vt:lpstr>   LOCAL COUNCIL ELECTIONS 2023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Declaration of Result</vt:lpstr>
    </vt:vector>
  </TitlesOfParts>
  <Company>EONI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EONI</dc:creator>
  <cp:lastModifiedBy>Paul Jackson</cp:lastModifiedBy>
  <cp:revision>348</cp:revision>
  <dcterms:created xsi:type="dcterms:W3CDTF">2009-06-02T10:02:19Z</dcterms:created>
  <dcterms:modified xsi:type="dcterms:W3CDTF">2023-05-20T12:34:45Z</dcterms:modified>
</cp:coreProperties>
</file>